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90" r:id="rId5"/>
    <p:sldId id="293" r:id="rId6"/>
    <p:sldId id="295" r:id="rId7"/>
    <p:sldId id="296" r:id="rId8"/>
    <p:sldId id="297" r:id="rId9"/>
    <p:sldId id="298" r:id="rId10"/>
    <p:sldId id="267" r:id="rId11"/>
    <p:sldId id="299" r:id="rId12"/>
    <p:sldId id="288" r:id="rId13"/>
    <p:sldId id="300" r:id="rId14"/>
    <p:sldId id="301" r:id="rId15"/>
    <p:sldId id="287" r:id="rId16"/>
    <p:sldId id="286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kid@b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Семинар для педагогов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/>
              <a:t>29 </a:t>
            </a:r>
            <a:r>
              <a:rPr lang="ru-RU" sz="3600" b="1" dirty="0" smtClean="0"/>
              <a:t>сентября 2015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i="1" dirty="0" smtClean="0"/>
              <a:t>«</a:t>
            </a:r>
            <a:r>
              <a:rPr lang="ru-RU" sz="3200" b="1" dirty="0" smtClean="0"/>
              <a:t>Проектирование урока с позиции развития универсальных учебных действий обучающихся»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/>
              <a:t>Ожидаемые результаты в реализации ФГОС с использованием таксономии учебных задач Д. </a:t>
            </a:r>
            <a:r>
              <a:rPr lang="ru-RU" b="1" dirty="0" err="1" smtClean="0"/>
              <a:t>Толлингеровой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fld id="{8627AB06-C66E-405C-879B-FF88FE9A7251}" type="slidenum">
              <a:rPr lang="ru-RU"/>
              <a:pPr algn="l">
                <a:defRPr/>
              </a:pPr>
              <a:t>11</a:t>
            </a:fld>
            <a:endParaRPr lang="ru-RU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0" y="1643063"/>
            <a:ext cx="4643438" cy="27924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7C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DC1712"/>
                </a:solidFill>
              </a:rPr>
              <a:t>Предметные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освоенный опыт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специфической для данной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предметной области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 деятельности по получению нового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знания, его преобразованию и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применению, система основополагающих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элементов научного знания, лежащая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в основе научной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картины мира</a:t>
            </a: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4643438" y="1643063"/>
            <a:ext cx="4500562" cy="27955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2"/>
              </a:solidFill>
            </a:endParaRPr>
          </a:p>
          <a:p>
            <a:pPr algn="ctr"/>
            <a:r>
              <a:rPr lang="ru-RU" b="1">
                <a:solidFill>
                  <a:srgbClr val="DC1712"/>
                </a:solidFill>
              </a:rPr>
              <a:t>Метапредметные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освоенные  универсальные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 учебные действия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обеспечивающие овладение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ключевыми компетенциями,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составляющими основу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 умения учиться,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и межпредметные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понятия.</a:t>
            </a:r>
          </a:p>
          <a:p>
            <a:pPr algn="ctr"/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 flipH="1">
            <a:off x="900113" y="4437063"/>
            <a:ext cx="7632700" cy="1655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2"/>
              </a:solidFill>
            </a:endParaRPr>
          </a:p>
          <a:p>
            <a:pPr algn="ctr"/>
            <a:r>
              <a:rPr lang="ru-RU" b="1">
                <a:solidFill>
                  <a:srgbClr val="DC1712"/>
                </a:solidFill>
              </a:rPr>
              <a:t>Личностные</a:t>
            </a:r>
          </a:p>
          <a:p>
            <a:pPr algn="ctr"/>
            <a:r>
              <a:rPr lang="ru-RU"/>
              <a:t>готовность и способность обучающихся к саморазвитию, </a:t>
            </a:r>
          </a:p>
          <a:p>
            <a:pPr algn="ctr"/>
            <a:r>
              <a:rPr lang="ru-RU"/>
              <a:t>сформированность мотивации к обучению и познанию, ценностные</a:t>
            </a:r>
          </a:p>
          <a:p>
            <a:pPr algn="ctr"/>
            <a:r>
              <a:rPr lang="ru-RU"/>
              <a:t> установки обучающихся, социальные компетенции,</a:t>
            </a:r>
          </a:p>
          <a:p>
            <a:pPr algn="ctr"/>
            <a:r>
              <a:rPr lang="ru-RU"/>
              <a:t>личностные качества </a:t>
            </a:r>
          </a:p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5288" y="1214438"/>
            <a:ext cx="8424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u="sng">
                <a:solidFill>
                  <a:srgbClr val="0000CC"/>
                </a:solidFill>
              </a:rPr>
              <a:t>Результаты освоения основных образовательных программ</a:t>
            </a:r>
            <a:endParaRPr lang="ru-RU" b="1" u="sng">
              <a:solidFill>
                <a:srgbClr val="0000CC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55895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>
              <a:solidFill>
                <a:srgbClr val="3F40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11188" y="6165850"/>
            <a:ext cx="7993062" cy="431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6F7FE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Развитие компетентности к обновлению компетенций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84175" y="571500"/>
            <a:ext cx="8759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ФГОС НОО</a:t>
            </a: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Требования к результатам – ведущая, </a:t>
            </a:r>
            <a:r>
              <a:rPr lang="ru-RU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системообразующая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составляющая</a:t>
            </a:r>
          </a:p>
        </p:txBody>
      </p:sp>
      <p:pic>
        <p:nvPicPr>
          <p:cNvPr id="35850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cap="small" dirty="0" smtClean="0"/>
              <a:t>Требования к результатам освоения   </a:t>
            </a:r>
            <a:br>
              <a:rPr lang="ru-RU" cap="small" dirty="0" smtClean="0"/>
            </a:br>
            <a:r>
              <a:rPr lang="ru-RU" cap="small" dirty="0" smtClean="0"/>
              <a:t>основной образовательной программы основного </a:t>
            </a:r>
            <a:r>
              <a:rPr lang="ru-RU" cap="small" dirty="0" smtClean="0"/>
              <a:t>общего образования</a:t>
            </a:r>
          </a:p>
          <a:p>
            <a:pPr algn="just"/>
            <a:r>
              <a:rPr lang="ru-RU" dirty="0" smtClean="0"/>
              <a:t>8. Стандарт устанавливает требования к результатам освоения обучающимися основной образовательной программы основного общего образования: </a:t>
            </a:r>
          </a:p>
          <a:p>
            <a:pPr algn="just"/>
            <a:r>
              <a:rPr lang="ru-RU" b="1" dirty="0" smtClean="0"/>
              <a:t>личностным</a:t>
            </a:r>
            <a:r>
              <a:rPr lang="ru-RU" dirty="0" smtClean="0"/>
              <a:t>, включающим готовность и способность обучающихся к саморазвитию и личностному самоопределению,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/>
              <a:t>метапредметным</a:t>
            </a:r>
            <a:r>
              <a:rPr lang="ru-RU" sz="2400" dirty="0" smtClean="0"/>
              <a:t>, включающим освоенные обучающимися </a:t>
            </a:r>
            <a:r>
              <a:rPr lang="ru-RU" sz="2400" dirty="0" err="1" smtClean="0"/>
              <a:t>межпредметные</a:t>
            </a:r>
            <a:r>
              <a:rPr lang="ru-RU" sz="2400" dirty="0" smtClean="0"/>
              <a:t>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предметным,  </a:t>
            </a:r>
            <a:r>
              <a:rPr lang="ru-RU" sz="2400" dirty="0" smtClean="0"/>
              <a:t>включающим освоенные обучающимися в ходе изучения учебного предмета умения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E-mail</a:t>
            </a:r>
            <a:r>
              <a:rPr lang="ru-RU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b="1" dirty="0" smtClean="0">
                <a:hlinkClick r:id="rId3"/>
              </a:rPr>
              <a:t>Olga.kid@bk.ru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993-16-38</a:t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Начальник отдела </a:t>
            </a:r>
            <a:r>
              <a:rPr lang="ru-RU" sz="3200" b="1" dirty="0" err="1" smtClean="0"/>
              <a:t>Сечкина</a:t>
            </a:r>
            <a:r>
              <a:rPr lang="ru-RU" sz="3200" b="1" dirty="0" smtClean="0"/>
              <a:t> Ольга Константиновна</a:t>
            </a:r>
            <a:br>
              <a:rPr lang="ru-RU" sz="3200" b="1" dirty="0" smtClean="0"/>
            </a:br>
            <a:r>
              <a:rPr lang="ru-RU" sz="3200" b="1" dirty="0" smtClean="0"/>
              <a:t>Методист Злобина Елизавета Павловна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Педагогическое </a:t>
            </a:r>
            <a:r>
              <a:rPr lang="ru-RU" b="1" dirty="0" smtClean="0"/>
              <a:t>проектирование: этапы, типы, средства. Методические основы проектирования урока с позиции развития универсальных учебных действий </a:t>
            </a:r>
            <a:r>
              <a:rPr lang="ru-RU" b="1" dirty="0" smtClean="0"/>
              <a:t>обучающихся</a:t>
            </a:r>
            <a:endParaRPr lang="ru-RU" b="1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1537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b="1" dirty="0" smtClean="0"/>
              <a:t>«Проектирование»</a:t>
            </a:r>
            <a:r>
              <a:rPr lang="ru-RU" dirty="0" smtClean="0"/>
              <a:t> (от </a:t>
            </a:r>
            <a:r>
              <a:rPr lang="ru-RU" dirty="0" err="1" smtClean="0"/>
              <a:t>латин</a:t>
            </a:r>
            <a:r>
              <a:rPr lang="ru-RU" dirty="0" smtClean="0"/>
              <a:t>. «</a:t>
            </a:r>
            <a:r>
              <a:rPr lang="ru-RU" dirty="0" err="1" smtClean="0"/>
              <a:t>pro</a:t>
            </a:r>
            <a:r>
              <a:rPr lang="en-US" dirty="0" smtClean="0"/>
              <a:t>j</a:t>
            </a:r>
            <a:r>
              <a:rPr lang="ru-RU" dirty="0" err="1" smtClean="0"/>
              <a:t>ectus</a:t>
            </a:r>
            <a:r>
              <a:rPr lang="ru-RU" dirty="0" smtClean="0"/>
              <a:t>») – «брошенный вперед». </a:t>
            </a:r>
          </a:p>
          <a:p>
            <a:pPr algn="just"/>
            <a:r>
              <a:rPr lang="ru-RU" u="sng" dirty="0" smtClean="0"/>
              <a:t>Проектирование в широком смысле</a:t>
            </a:r>
            <a:r>
              <a:rPr lang="ru-RU" dirty="0" smtClean="0"/>
              <a:t> означает процесс создания посредством специфических методов прообраза (прототипа) предполагаемого объекта, явления или процесса. Иначе говоря, проектирование представляет собой концептуальный замысел и практическое воплощение того, что должно быть. </a:t>
            </a:r>
          </a:p>
          <a:p>
            <a:pPr algn="just"/>
            <a:r>
              <a:rPr lang="ru-RU" dirty="0" smtClean="0"/>
              <a:t>Проект рассматривается как план, замысел чего-либо, что произойдет в будущем.</a:t>
            </a:r>
            <a:r>
              <a:rPr lang="ru-RU" b="1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 algn="just"/>
            <a:r>
              <a:rPr lang="ru-RU" b="1" i="1" u="sng" dirty="0" smtClean="0"/>
              <a:t>Признаки проектирования:</a:t>
            </a:r>
            <a:endParaRPr lang="ru-RU" dirty="0" smtClean="0"/>
          </a:p>
          <a:p>
            <a:pPr lvl="0" algn="just"/>
            <a:r>
              <a:rPr lang="ru-RU" u="sng" dirty="0" smtClean="0"/>
              <a:t>первый признак</a:t>
            </a:r>
            <a:r>
              <a:rPr lang="ru-RU" dirty="0" smtClean="0"/>
              <a:t> указывает на отнесение данного понятия к будущему, близкому или далекому. </a:t>
            </a:r>
          </a:p>
          <a:p>
            <a:pPr lvl="0" algn="just"/>
            <a:r>
              <a:rPr lang="ru-RU" u="sng" dirty="0" smtClean="0"/>
              <a:t>второй признак</a:t>
            </a:r>
            <a:r>
              <a:rPr lang="ru-RU" dirty="0" smtClean="0"/>
              <a:t> показывает, в какой степени это будущее желательно либо нежелательно. </a:t>
            </a:r>
          </a:p>
          <a:p>
            <a:pPr lvl="0" algn="just"/>
            <a:r>
              <a:rPr lang="ru-RU" u="sng" dirty="0" smtClean="0"/>
              <a:t>третий признак</a:t>
            </a:r>
            <a:r>
              <a:rPr lang="ru-RU" dirty="0" smtClean="0"/>
              <a:t> фиксирует мысль о том, что будущее просматривается в идеальном плане. </a:t>
            </a:r>
          </a:p>
          <a:p>
            <a:pPr algn="just"/>
            <a:r>
              <a:rPr lang="ru-RU" dirty="0" smtClean="0"/>
              <a:t>На основе этих трех признаков Н.Г.Алексеев определяет проектирование как процесс </a:t>
            </a:r>
            <a:r>
              <a:rPr lang="ru-RU" dirty="0" err="1" smtClean="0"/>
              <a:t>промысливания</a:t>
            </a:r>
            <a:r>
              <a:rPr lang="ru-RU" dirty="0" smtClean="0"/>
              <a:t> того, чего еще нет, но должно (не должно) быть.</a:t>
            </a:r>
          </a:p>
          <a:p>
            <a:pPr algn="just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Основными слагаемыми проектировочного процесса являются следующие: </a:t>
            </a:r>
            <a:r>
              <a:rPr lang="ru-RU" b="1" i="1" dirty="0" smtClean="0"/>
              <a:t>зарождение замысла, разработка проекта, реализация замысла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качестве этапов проектирования выделятся также </a:t>
            </a:r>
            <a:r>
              <a:rPr lang="ru-RU" b="1" i="1" dirty="0" smtClean="0"/>
              <a:t>моделирование, собственно проектирование</a:t>
            </a:r>
            <a:r>
              <a:rPr lang="ru-RU" dirty="0" smtClean="0"/>
              <a:t> и </a:t>
            </a:r>
            <a:r>
              <a:rPr lang="ru-RU" b="1" i="1" dirty="0" smtClean="0"/>
              <a:t>конструирование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smtClean="0"/>
              <a:t>Моделирование</a:t>
            </a:r>
            <a:r>
              <a:rPr lang="ru-RU" dirty="0" smtClean="0"/>
              <a:t> направлено на разработку общей идеи создания объекта, его целевого идеала. </a:t>
            </a:r>
          </a:p>
          <a:p>
            <a:pPr algn="just"/>
            <a:r>
              <a:rPr lang="ru-RU" b="1" dirty="0" smtClean="0"/>
              <a:t>Собственно проектирование</a:t>
            </a:r>
            <a:r>
              <a:rPr lang="ru-RU" dirty="0" smtClean="0"/>
              <a:t> — это дальнейшая разработка созданной модели и доведение ее до состояния, возможного для практического использования.</a:t>
            </a:r>
          </a:p>
          <a:p>
            <a:pPr algn="just"/>
            <a:r>
              <a:rPr lang="ru-RU" b="1" dirty="0" smtClean="0"/>
              <a:t>Конструирование</a:t>
            </a:r>
            <a:r>
              <a:rPr lang="ru-RU" dirty="0" smtClean="0"/>
              <a:t> предполагает доводку созданного проекта, приближающую созданный проект к реализации в конкретных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условиях.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настоящее время можно говорить о нескольких </a:t>
            </a:r>
            <a:r>
              <a:rPr lang="ru-RU" b="1" dirty="0" smtClean="0"/>
              <a:t>типах педагогического проектирования </a:t>
            </a:r>
            <a:r>
              <a:rPr lang="ru-RU" dirty="0" smtClean="0"/>
              <a:t>(В.И. </a:t>
            </a:r>
            <a:r>
              <a:rPr lang="ru-RU" dirty="0" err="1" smtClean="0"/>
              <a:t>Слободчиков</a:t>
            </a:r>
            <a:r>
              <a:rPr lang="ru-RU" dirty="0" smtClean="0"/>
              <a:t>, 1995):</a:t>
            </a:r>
          </a:p>
          <a:p>
            <a:pPr algn="just"/>
            <a:r>
              <a:rPr lang="ru-RU" dirty="0" smtClean="0"/>
              <a:t>1. Психолого-педагогическое проектирование развивающих образовательных процессов в рамках определенного возрастного интервала, создающих условия становления человека как подлинного субъекта собственной жизни и деятельности. В частности, обучения — как освоения общих способов деятельности; формирования — как освоения совершенных форм культуры; воспитания — как освоения норм общежития в разных видах общности людей.</a:t>
            </a:r>
          </a:p>
          <a:p>
            <a:pPr algn="just"/>
            <a:r>
              <a:rPr lang="ru-RU" dirty="0" smtClean="0"/>
              <a:t>2. Социально-педагогическое проектирование образовательных институтов и развивающих образовательных сред, адекватных определенным видам образовательных процессов, традициям, укладу и перспективам развития конкретного региона России.</a:t>
            </a:r>
          </a:p>
          <a:p>
            <a:pPr algn="just"/>
            <a:r>
              <a:rPr lang="ru-RU" dirty="0" smtClean="0"/>
              <a:t>3. Собственно педагогическое проектирование как построение развивающей образовательной практики, образовательных программ и технологий, способов и средств педагогической деятельности.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1490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Средства педагогического проектирования</a:t>
            </a:r>
            <a:r>
              <a:rPr lang="ru-RU" b="1" dirty="0" smtClean="0"/>
              <a:t>: </a:t>
            </a:r>
            <a:endParaRPr lang="ru-RU" dirty="0" smtClean="0"/>
          </a:p>
          <a:p>
            <a:pPr algn="just"/>
            <a:r>
              <a:rPr lang="ru-RU" b="1" dirty="0" smtClean="0"/>
              <a:t>1.Педагогическая техника (</a:t>
            </a:r>
            <a:r>
              <a:rPr lang="ru-RU" dirty="0" smtClean="0"/>
              <a:t>нулевой уровень педагогического проектирования)</a:t>
            </a:r>
          </a:p>
          <a:p>
            <a:pPr algn="just"/>
            <a:r>
              <a:rPr lang="ru-RU" dirty="0" smtClean="0"/>
              <a:t>Дискретную совокупность средств педагогического проектирования мы называем педагогической техникой. Она включает различные методы и приемы, не выстроенные в логические цепочки, а существующие независимо друг от друга. Педагогические техники являются средством решения частных педагогических задач. </a:t>
            </a:r>
          </a:p>
          <a:p>
            <a:pPr algn="just"/>
            <a:r>
              <a:rPr lang="ru-RU" dirty="0" smtClean="0"/>
              <a:t>Традиционно под педагогической техникой понимается комплекс умений учителя, способствующих его оптимальному и творческому поведению и эффективному взаимодействию с детьми в любых педагогических ситуациях:</a:t>
            </a:r>
          </a:p>
          <a:p>
            <a:pPr algn="just"/>
            <a:r>
              <a:rPr lang="ru-RU" dirty="0" smtClean="0"/>
              <a:t>- умения педагогического общения, </a:t>
            </a:r>
          </a:p>
          <a:p>
            <a:pPr algn="just"/>
            <a:r>
              <a:rPr lang="ru-RU" dirty="0" smtClean="0"/>
              <a:t>- техника и культура речи, </a:t>
            </a:r>
          </a:p>
          <a:p>
            <a:pPr algn="just"/>
            <a:r>
              <a:rPr lang="ru-RU" dirty="0" smtClean="0"/>
              <a:t>- экспрессивность чувств и отношений, </a:t>
            </a:r>
          </a:p>
          <a:p>
            <a:pPr algn="just"/>
            <a:r>
              <a:rPr lang="ru-RU" dirty="0" smtClean="0"/>
              <a:t>- умение управлять своими психическими состояниями.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2.Педагогическая технология</a:t>
            </a:r>
            <a:r>
              <a:rPr lang="ru-RU" dirty="0" smtClean="0"/>
              <a:t> (готовый образец педагогического проектирования)</a:t>
            </a:r>
          </a:p>
          <a:p>
            <a:pPr algn="just"/>
            <a:r>
              <a:rPr lang="ru-RU" dirty="0" smtClean="0"/>
              <a:t>Средства педагогического проектирования, сложенные в определенную систему, можно в самом общем виде назвать педагогической технологией.</a:t>
            </a:r>
          </a:p>
          <a:p>
            <a:pPr algn="just"/>
            <a:r>
              <a:rPr lang="ru-RU" dirty="0" smtClean="0"/>
              <a:t>Термин технология происходит от двух греческих слов: «</a:t>
            </a:r>
            <a:r>
              <a:rPr lang="ru-RU" dirty="0" err="1" smtClean="0"/>
              <a:t>техне</a:t>
            </a:r>
            <a:r>
              <a:rPr lang="ru-RU" dirty="0" smtClean="0"/>
              <a:t>», что означает ремесло, искусство и «логос» - разум, порядок. Существует множество определений технологии. Наиболее содержательное из них – «отработанная профессионалами соответствующего профиля система средств гарантированного достижения поставленных целей, т.е. того или иного образа желаемого будущего...» </a:t>
            </a:r>
          </a:p>
          <a:p>
            <a:pPr algn="just"/>
            <a:r>
              <a:rPr lang="ru-RU" b="1" dirty="0" smtClean="0"/>
              <a:t>3.</a:t>
            </a:r>
            <a:r>
              <a:rPr lang="ru-RU" dirty="0" smtClean="0"/>
              <a:t> К его высшему уровню относится </a:t>
            </a:r>
            <a:r>
              <a:rPr lang="ru-RU" b="1" dirty="0" smtClean="0"/>
              <a:t>технологическое проектирование</a:t>
            </a:r>
            <a:r>
              <a:rPr lang="ru-RU" dirty="0" smtClean="0"/>
              <a:t> как технология разработки педагогической технологии, являющаяся своеобразным проектированием проектирования.</a:t>
            </a:r>
          </a:p>
          <a:p>
            <a:pPr algn="just"/>
            <a:r>
              <a:rPr lang="ru-RU" dirty="0" smtClean="0"/>
              <a:t>Технологическое проектирование является следствием дальнейшего углубления рефлексии педагогического проектирования и построением технологии на основе некоторой общей концептуальной модели.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Психотехническое проектирование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u="sng" dirty="0" smtClean="0"/>
              <a:t>Психотехническое проектирование</a:t>
            </a:r>
            <a:r>
              <a:rPr lang="ru-RU" dirty="0" smtClean="0"/>
              <a:t> когнитивного развития рассматривается как вид деятельности педагога-психолога, направленный на развитие познавательной сферы учащихся.</a:t>
            </a:r>
          </a:p>
          <a:p>
            <a:pPr algn="just"/>
            <a:r>
              <a:rPr lang="ru-RU" dirty="0" smtClean="0"/>
              <a:t>Под </a:t>
            </a:r>
            <a:r>
              <a:rPr lang="ru-RU" u="sng" dirty="0" smtClean="0"/>
              <a:t>психотехникой</a:t>
            </a:r>
            <a:r>
              <a:rPr lang="ru-RU" dirty="0" smtClean="0"/>
              <a:t> когнитивного развития понимается система знаний об операционно-техническом составе интеллектуальной деятельности человека. Психотехнический подход реализуется, осуществляя систематизированное описание приемов и техник, для использования учителем на уроке с целью формирования у школьников логических основ интеллектуальный компетентности.</a:t>
            </a:r>
          </a:p>
          <a:p>
            <a:pPr algn="just"/>
            <a:r>
              <a:rPr lang="ru-RU" dirty="0" smtClean="0"/>
              <a:t>На сегодняшний день одной из наиболее разработанных теорий и методик психотехнического проектирования когнитивного развития  является теория П.Я.Гальперина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Также </a:t>
            </a:r>
            <a:r>
              <a:rPr lang="ru-RU" dirty="0" smtClean="0"/>
              <a:t>есть опыт широкого использования методологии учебных задач </a:t>
            </a:r>
            <a:r>
              <a:rPr lang="ru-RU" dirty="0" err="1" smtClean="0"/>
              <a:t>Д.Толлингеровой</a:t>
            </a:r>
            <a:r>
              <a:rPr lang="ru-RU" dirty="0" smtClean="0"/>
              <a:t> в рамках как педагогического, так и психотехнического проектирования.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Средства психотехнического проектирования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Неотъемлемыми </a:t>
            </a:r>
            <a:r>
              <a:rPr lang="ru-RU" sz="2400" dirty="0" smtClean="0"/>
              <a:t>атрибутами и средствами психотехнического проектирования должны быть программа развития и таксономия развивающих целей.  Они могут служить критериями для оценки степени разработанности данной развивающей технологии, ее эффективности и «</a:t>
            </a:r>
            <a:r>
              <a:rPr lang="ru-RU" sz="2400" dirty="0" err="1" smtClean="0"/>
              <a:t>профпригодности</a:t>
            </a:r>
            <a:r>
              <a:rPr lang="ru-RU" sz="2400" dirty="0" smtClean="0"/>
              <a:t>».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690</Words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Семинар для педагогов   29 сентября 2015  «Проектирование урока с позиции развития универсальных учебных действий обучающихся»  </vt:lpstr>
      <vt:lpstr>Слайд 2</vt:lpstr>
      <vt:lpstr>Слайд 3</vt:lpstr>
      <vt:lpstr>Слайд 4</vt:lpstr>
      <vt:lpstr>Слайд 5</vt:lpstr>
      <vt:lpstr>Слайд 6</vt:lpstr>
      <vt:lpstr>Слайд 7</vt:lpstr>
      <vt:lpstr>Психотехническое проектирование </vt:lpstr>
      <vt:lpstr>Средства психотехнического проектирования </vt:lpstr>
      <vt:lpstr>Слайд 10</vt:lpstr>
      <vt:lpstr>Слайд 11</vt:lpstr>
      <vt:lpstr>Слайд 12</vt:lpstr>
      <vt:lpstr>Слайд 13</vt:lpstr>
      <vt:lpstr>Слайд 14</vt:lpstr>
      <vt:lpstr>       E-mail: Olga.kid@bk.ru Телефон 993-16-38  Начальник отдела Сечкина Ольга Константиновна Методист Злобина Елизавета Павловна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Рабочее совещание для педагогов-психологов ДОказание психолого-педагогической помощи детям, в том числе с особыми образовательными потребностями, попавшим в трудную жизненную ситуацию </dc:title>
  <dc:creator>Сечкина</dc:creator>
  <cp:lastModifiedBy>Сечкина</cp:lastModifiedBy>
  <cp:revision>30</cp:revision>
  <dcterms:created xsi:type="dcterms:W3CDTF">2014-09-17T07:50:01Z</dcterms:created>
  <dcterms:modified xsi:type="dcterms:W3CDTF">2015-09-28T10:28:34Z</dcterms:modified>
</cp:coreProperties>
</file>