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259" r:id="rId4"/>
    <p:sldId id="288" r:id="rId5"/>
    <p:sldId id="289" r:id="rId6"/>
    <p:sldId id="301" r:id="rId7"/>
    <p:sldId id="284" r:id="rId8"/>
    <p:sldId id="290" r:id="rId9"/>
    <p:sldId id="291" r:id="rId10"/>
    <p:sldId id="292" r:id="rId11"/>
    <p:sldId id="257" r:id="rId12"/>
    <p:sldId id="294" r:id="rId13"/>
    <p:sldId id="295" r:id="rId14"/>
    <p:sldId id="296" r:id="rId15"/>
    <p:sldId id="297" r:id="rId16"/>
    <p:sldId id="298" r:id="rId17"/>
    <p:sldId id="300" r:id="rId18"/>
    <p:sldId id="302" r:id="rId19"/>
    <p:sldId id="267" r:id="rId20"/>
    <p:sldId id="303" r:id="rId21"/>
    <p:sldId id="304" r:id="rId22"/>
    <p:sldId id="270" r:id="rId23"/>
    <p:sldId id="271" r:id="rId24"/>
    <p:sldId id="272" r:id="rId25"/>
    <p:sldId id="273" r:id="rId26"/>
    <p:sldId id="274" r:id="rId27"/>
    <p:sldId id="258" r:id="rId28"/>
    <p:sldId id="275" r:id="rId29"/>
    <p:sldId id="306" r:id="rId30"/>
    <p:sldId id="278" r:id="rId31"/>
    <p:sldId id="279" r:id="rId32"/>
    <p:sldId id="281" r:id="rId33"/>
    <p:sldId id="282" r:id="rId34"/>
    <p:sldId id="307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4AAC2-2859-46AD-85FF-17AEE5F5352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BA8628F-BA09-48FB-A367-8D7609CA8DB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Воспитательное мероприятие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70BC54-BE7E-4462-A0FB-58CF9D76B2B2}" type="parTrans" cxnId="{4BF47E32-7BDD-4C68-BD9B-162F6E2A34D8}">
      <dgm:prSet/>
      <dgm:spPr/>
      <dgm:t>
        <a:bodyPr/>
        <a:lstStyle/>
        <a:p>
          <a:endParaRPr lang="ru-RU"/>
        </a:p>
      </dgm:t>
    </dgm:pt>
    <dgm:pt modelId="{E59B721C-0F9B-4881-8410-F13ADA108679}" type="sibTrans" cxnId="{4BF47E32-7BDD-4C68-BD9B-162F6E2A34D8}">
      <dgm:prSet/>
      <dgm:spPr/>
      <dgm:t>
        <a:bodyPr/>
        <a:lstStyle/>
        <a:p>
          <a:endParaRPr lang="ru-RU"/>
        </a:p>
      </dgm:t>
    </dgm:pt>
    <dgm:pt modelId="{6BF96384-F2DA-4144-9B05-9DC105C26DC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Сделать личностно значимым событием хотя бы для большинства школьников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971D2-2B86-4A0C-8047-8872AA1142D6}" type="parTrans" cxnId="{6D8B70C6-80C9-4759-8048-C9384FBC6DBE}">
      <dgm:prSet/>
      <dgm:spPr/>
      <dgm:t>
        <a:bodyPr/>
        <a:lstStyle/>
        <a:p>
          <a:endParaRPr lang="ru-RU"/>
        </a:p>
      </dgm:t>
    </dgm:pt>
    <dgm:pt modelId="{034BEBC8-B990-45DC-A406-3A2FEE0A07D7}" type="sibTrans" cxnId="{6D8B70C6-80C9-4759-8048-C9384FBC6DBE}">
      <dgm:prSet/>
      <dgm:spPr/>
      <dgm:t>
        <a:bodyPr/>
        <a:lstStyle/>
        <a:p>
          <a:endParaRPr lang="ru-RU"/>
        </a:p>
      </dgm:t>
    </dgm:pt>
    <dgm:pt modelId="{F08906AF-3F72-4E08-A7C7-33EA5A40BAA4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ситуацию </a:t>
          </a:r>
        </a:p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со-бытия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участников события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C3581-FCA6-4FAE-AF7A-796DD9BFE791}" type="parTrans" cxnId="{FB018CD8-C258-4F51-8FB2-C32CFDEF4873}">
      <dgm:prSet/>
      <dgm:spPr/>
      <dgm:t>
        <a:bodyPr/>
        <a:lstStyle/>
        <a:p>
          <a:endParaRPr lang="ru-RU"/>
        </a:p>
      </dgm:t>
    </dgm:pt>
    <dgm:pt modelId="{C98744D7-9FF4-4641-8404-C5AFFB8F0F05}" type="sibTrans" cxnId="{FB018CD8-C258-4F51-8FB2-C32CFDEF4873}">
      <dgm:prSet/>
      <dgm:spPr/>
      <dgm:t>
        <a:bodyPr/>
        <a:lstStyle/>
        <a:p>
          <a:endParaRPr lang="ru-RU"/>
        </a:p>
      </dgm:t>
    </dgm:pt>
    <dgm:pt modelId="{2D063E9A-13D7-44C2-BCE4-026DB925ED0C}" type="pres">
      <dgm:prSet presAssocID="{B074AAC2-2859-46AD-85FF-17AEE5F53527}" presName="arrowDiagram" presStyleCnt="0">
        <dgm:presLayoutVars>
          <dgm:chMax val="5"/>
          <dgm:dir/>
          <dgm:resizeHandles val="exact"/>
        </dgm:presLayoutVars>
      </dgm:prSet>
      <dgm:spPr/>
    </dgm:pt>
    <dgm:pt modelId="{DF927CC6-F699-420A-A29E-4FDDDD3B09F2}" type="pres">
      <dgm:prSet presAssocID="{B074AAC2-2859-46AD-85FF-17AEE5F53527}" presName="arrow" presStyleLbl="bgShp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E2B3A09-63BD-4C8A-A09F-82D52AEA25C5}" type="pres">
      <dgm:prSet presAssocID="{B074AAC2-2859-46AD-85FF-17AEE5F53527}" presName="arrowDiagram3" presStyleCnt="0"/>
      <dgm:spPr/>
    </dgm:pt>
    <dgm:pt modelId="{897CE4D5-ABA6-419D-875D-38974A55C559}" type="pres">
      <dgm:prSet presAssocID="{CBA8628F-BA09-48FB-A367-8D7609CA8DB2}" presName="bullet3a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23D24EF7-5741-49FB-9CAC-1B93E96F88BF}" type="pres">
      <dgm:prSet presAssocID="{CBA8628F-BA09-48FB-A367-8D7609CA8DB2}" presName="textBox3a" presStyleLbl="revTx" presStyleIdx="0" presStyleCnt="3" custScaleX="119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F993-364A-4463-8278-EDE88499E7FA}" type="pres">
      <dgm:prSet presAssocID="{6BF96384-F2DA-4144-9B05-9DC105C26DCC}" presName="bullet3b" presStyleLbl="node1" presStyleIdx="1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37D2DE1-C4ED-40BE-8293-B44B7C9A0D4B}" type="pres">
      <dgm:prSet presAssocID="{6BF96384-F2DA-4144-9B05-9DC105C26DC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FB4E8-A50A-4C79-8331-A08B46952516}" type="pres">
      <dgm:prSet presAssocID="{F08906AF-3F72-4E08-A7C7-33EA5A40BAA4}" presName="bullet3c" presStyleLbl="node1" presStyleIdx="2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1A2705ED-4585-4418-AED3-58025E22C236}" type="pres">
      <dgm:prSet presAssocID="{F08906AF-3F72-4E08-A7C7-33EA5A40BAA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47E32-7BDD-4C68-BD9B-162F6E2A34D8}" srcId="{B074AAC2-2859-46AD-85FF-17AEE5F53527}" destId="{CBA8628F-BA09-48FB-A367-8D7609CA8DB2}" srcOrd="0" destOrd="0" parTransId="{7870BC54-BE7E-4462-A0FB-58CF9D76B2B2}" sibTransId="{E59B721C-0F9B-4881-8410-F13ADA108679}"/>
    <dgm:cxn modelId="{AE009802-A4F6-41AC-8AC0-34CC426B007C}" type="presOf" srcId="{F08906AF-3F72-4E08-A7C7-33EA5A40BAA4}" destId="{1A2705ED-4585-4418-AED3-58025E22C236}" srcOrd="0" destOrd="0" presId="urn:microsoft.com/office/officeart/2005/8/layout/arrow2"/>
    <dgm:cxn modelId="{EAF7380C-E6AC-4BB2-ABEA-5CEEC747471A}" type="presOf" srcId="{6BF96384-F2DA-4144-9B05-9DC105C26DCC}" destId="{437D2DE1-C4ED-40BE-8293-B44B7C9A0D4B}" srcOrd="0" destOrd="0" presId="urn:microsoft.com/office/officeart/2005/8/layout/arrow2"/>
    <dgm:cxn modelId="{D340B8DF-52BA-474F-8429-90A1F1AC0A13}" type="presOf" srcId="{B074AAC2-2859-46AD-85FF-17AEE5F53527}" destId="{2D063E9A-13D7-44C2-BCE4-026DB925ED0C}" srcOrd="0" destOrd="0" presId="urn:microsoft.com/office/officeart/2005/8/layout/arrow2"/>
    <dgm:cxn modelId="{6D8B70C6-80C9-4759-8048-C9384FBC6DBE}" srcId="{B074AAC2-2859-46AD-85FF-17AEE5F53527}" destId="{6BF96384-F2DA-4144-9B05-9DC105C26DCC}" srcOrd="1" destOrd="0" parTransId="{3F3971D2-2B86-4A0C-8047-8872AA1142D6}" sibTransId="{034BEBC8-B990-45DC-A406-3A2FEE0A07D7}"/>
    <dgm:cxn modelId="{FB018CD8-C258-4F51-8FB2-C32CFDEF4873}" srcId="{B074AAC2-2859-46AD-85FF-17AEE5F53527}" destId="{F08906AF-3F72-4E08-A7C7-33EA5A40BAA4}" srcOrd="2" destOrd="0" parTransId="{BFDC3581-FCA6-4FAE-AF7A-796DD9BFE791}" sibTransId="{C98744D7-9FF4-4641-8404-C5AFFB8F0F05}"/>
    <dgm:cxn modelId="{21D588B8-CBE5-4500-9849-7FCD5D9416CB}" type="presOf" srcId="{CBA8628F-BA09-48FB-A367-8D7609CA8DB2}" destId="{23D24EF7-5741-49FB-9CAC-1B93E96F88BF}" srcOrd="0" destOrd="0" presId="urn:microsoft.com/office/officeart/2005/8/layout/arrow2"/>
    <dgm:cxn modelId="{AAAE2364-5882-444B-8A3B-61FAA00BF25E}" type="presParOf" srcId="{2D063E9A-13D7-44C2-BCE4-026DB925ED0C}" destId="{DF927CC6-F699-420A-A29E-4FDDDD3B09F2}" srcOrd="0" destOrd="0" presId="urn:microsoft.com/office/officeart/2005/8/layout/arrow2"/>
    <dgm:cxn modelId="{1945F823-8E3E-4B9B-A9DA-5055576DDD08}" type="presParOf" srcId="{2D063E9A-13D7-44C2-BCE4-026DB925ED0C}" destId="{DE2B3A09-63BD-4C8A-A09F-82D52AEA25C5}" srcOrd="1" destOrd="0" presId="urn:microsoft.com/office/officeart/2005/8/layout/arrow2"/>
    <dgm:cxn modelId="{B104DCD0-61BD-4DB8-88C9-FD9249CF6A38}" type="presParOf" srcId="{DE2B3A09-63BD-4C8A-A09F-82D52AEA25C5}" destId="{897CE4D5-ABA6-419D-875D-38974A55C559}" srcOrd="0" destOrd="0" presId="urn:microsoft.com/office/officeart/2005/8/layout/arrow2"/>
    <dgm:cxn modelId="{40A969E7-0512-45A9-9A2B-5A45F093468B}" type="presParOf" srcId="{DE2B3A09-63BD-4C8A-A09F-82D52AEA25C5}" destId="{23D24EF7-5741-49FB-9CAC-1B93E96F88BF}" srcOrd="1" destOrd="0" presId="urn:microsoft.com/office/officeart/2005/8/layout/arrow2"/>
    <dgm:cxn modelId="{DD076008-627E-491A-BFE2-DEB1B9667CE7}" type="presParOf" srcId="{DE2B3A09-63BD-4C8A-A09F-82D52AEA25C5}" destId="{44B0F993-364A-4463-8278-EDE88499E7FA}" srcOrd="2" destOrd="0" presId="urn:microsoft.com/office/officeart/2005/8/layout/arrow2"/>
    <dgm:cxn modelId="{D4F32581-0AD4-4DE5-9188-FDF494B64A82}" type="presParOf" srcId="{DE2B3A09-63BD-4C8A-A09F-82D52AEA25C5}" destId="{437D2DE1-C4ED-40BE-8293-B44B7C9A0D4B}" srcOrd="3" destOrd="0" presId="urn:microsoft.com/office/officeart/2005/8/layout/arrow2"/>
    <dgm:cxn modelId="{AA0E2BBF-C32E-4883-B3ED-81202D4F2DFA}" type="presParOf" srcId="{DE2B3A09-63BD-4C8A-A09F-82D52AEA25C5}" destId="{5ECFB4E8-A50A-4C79-8331-A08B46952516}" srcOrd="4" destOrd="0" presId="urn:microsoft.com/office/officeart/2005/8/layout/arrow2"/>
    <dgm:cxn modelId="{07F9AA7A-3E68-4FA2-B2BF-6D93096405A0}" type="presParOf" srcId="{DE2B3A09-63BD-4C8A-A09F-82D52AEA25C5}" destId="{1A2705ED-4585-4418-AED3-58025E22C236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DE310-2D27-47BB-B8DA-86495AC419C4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F685237-04D9-4732-A580-AF7CD1D156AD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Делаю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4EC02-6C48-45A2-AD6C-C2CC01B57030}" type="parTrans" cxnId="{267AC6D4-D05C-4020-8547-687E3B42EFD6}">
      <dgm:prSet/>
      <dgm:spPr/>
      <dgm:t>
        <a:bodyPr/>
        <a:lstStyle/>
        <a:p>
          <a:endParaRPr lang="ru-RU"/>
        </a:p>
      </dgm:t>
    </dgm:pt>
    <dgm:pt modelId="{85555C4B-5FAA-4059-A858-CF13EC4FCA9E}" type="sibTrans" cxnId="{267AC6D4-D05C-4020-8547-687E3B42EFD6}">
      <dgm:prSet/>
      <dgm:spPr/>
      <dgm:t>
        <a:bodyPr/>
        <a:lstStyle/>
        <a:p>
          <a:endParaRPr lang="ru-RU"/>
        </a:p>
      </dgm:t>
    </dgm:pt>
    <dgm:pt modelId="{1FD84092-4223-4FF8-87FE-8239A0B14CF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Стремлюсь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A3AD3-58F1-4C85-8943-88AE855F0AA5}" type="parTrans" cxnId="{B298D550-29D2-4895-AB2F-F0B49122A294}">
      <dgm:prSet/>
      <dgm:spPr/>
      <dgm:t>
        <a:bodyPr/>
        <a:lstStyle/>
        <a:p>
          <a:endParaRPr lang="ru-RU"/>
        </a:p>
      </dgm:t>
    </dgm:pt>
    <dgm:pt modelId="{3AB2016E-04CA-46DB-99E4-D1D658F33A11}" type="sibTrans" cxnId="{B298D550-29D2-4895-AB2F-F0B49122A294}">
      <dgm:prSet/>
      <dgm:spPr/>
      <dgm:t>
        <a:bodyPr/>
        <a:lstStyle/>
        <a:p>
          <a:endParaRPr lang="ru-RU"/>
        </a:p>
      </dgm:t>
    </dgm:pt>
    <dgm:pt modelId="{BE5ABB20-7950-443A-B40A-1CBFA2D56DB4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Понимаю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E4A3A-14CB-4D23-B74A-5AE08FFD66F7}" type="parTrans" cxnId="{13A14D57-C45C-419A-904C-FC57891A7BAA}">
      <dgm:prSet/>
      <dgm:spPr/>
      <dgm:t>
        <a:bodyPr/>
        <a:lstStyle/>
        <a:p>
          <a:endParaRPr lang="ru-RU"/>
        </a:p>
      </dgm:t>
    </dgm:pt>
    <dgm:pt modelId="{99F2E982-DBEC-4F55-8DBC-3008ECB37BE3}" type="sibTrans" cxnId="{13A14D57-C45C-419A-904C-FC57891A7BAA}">
      <dgm:prSet/>
      <dgm:spPr/>
      <dgm:t>
        <a:bodyPr/>
        <a:lstStyle/>
        <a:p>
          <a:endParaRPr lang="ru-RU"/>
        </a:p>
      </dgm:t>
    </dgm:pt>
    <dgm:pt modelId="{6BA94803-BE07-4C42-99CE-29032A631B60}" type="pres">
      <dgm:prSet presAssocID="{D91DE310-2D27-47BB-B8DA-86495AC419C4}" presName="Name0" presStyleCnt="0">
        <dgm:presLayoutVars>
          <dgm:dir/>
          <dgm:animLvl val="lvl"/>
          <dgm:resizeHandles val="exact"/>
        </dgm:presLayoutVars>
      </dgm:prSet>
      <dgm:spPr/>
    </dgm:pt>
    <dgm:pt modelId="{5001F2ED-BBDE-439C-9C2A-CC21A3A203F1}" type="pres">
      <dgm:prSet presAssocID="{8F685237-04D9-4732-A580-AF7CD1D156AD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36A175D-170B-48A9-999B-E34D7EF61EFE}" type="pres">
      <dgm:prSet presAssocID="{8F685237-04D9-4732-A580-AF7CD1D156A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96F3-C8F6-494B-BAB7-E51A1720211D}" type="pres">
      <dgm:prSet presAssocID="{8F685237-04D9-4732-A580-AF7CD1D156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22372-E8C2-4F2E-82D6-1541BC5BBECC}" type="pres">
      <dgm:prSet presAssocID="{1FD84092-4223-4FF8-87FE-8239A0B14CFC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3AFED9C-143E-4236-8E71-74F7FEB29DBB}" type="pres">
      <dgm:prSet presAssocID="{1FD84092-4223-4FF8-87FE-8239A0B14CF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F9939-25A4-44B9-8CB0-5F9B0CD7B683}" type="pres">
      <dgm:prSet presAssocID="{1FD84092-4223-4FF8-87FE-8239A0B14C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A93D-0AF0-4D3D-B32D-13367352FD9C}" type="pres">
      <dgm:prSet presAssocID="{BE5ABB20-7950-443A-B40A-1CBFA2D56DB4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9DD8454-075F-4291-B513-3784D21540BE}" type="pres">
      <dgm:prSet presAssocID="{BE5ABB20-7950-443A-B40A-1CBFA2D56DB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83E8B-915B-4622-AFC0-A333AF7FEA02}" type="pres">
      <dgm:prSet presAssocID="{BE5ABB20-7950-443A-B40A-1CBFA2D56D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8C450-B544-4873-9234-378437D96ECC}" type="presOf" srcId="{8F685237-04D9-4732-A580-AF7CD1D156AD}" destId="{051B96F3-C8F6-494B-BAB7-E51A1720211D}" srcOrd="1" destOrd="0" presId="urn:microsoft.com/office/officeart/2005/8/layout/pyramid1"/>
    <dgm:cxn modelId="{13A14D57-C45C-419A-904C-FC57891A7BAA}" srcId="{D91DE310-2D27-47BB-B8DA-86495AC419C4}" destId="{BE5ABB20-7950-443A-B40A-1CBFA2D56DB4}" srcOrd="2" destOrd="0" parTransId="{3E6E4A3A-14CB-4D23-B74A-5AE08FFD66F7}" sibTransId="{99F2E982-DBEC-4F55-8DBC-3008ECB37BE3}"/>
    <dgm:cxn modelId="{8B082C48-3BAC-438D-AB4B-56D9AA3F9E61}" type="presOf" srcId="{D91DE310-2D27-47BB-B8DA-86495AC419C4}" destId="{6BA94803-BE07-4C42-99CE-29032A631B60}" srcOrd="0" destOrd="0" presId="urn:microsoft.com/office/officeart/2005/8/layout/pyramid1"/>
    <dgm:cxn modelId="{267AC6D4-D05C-4020-8547-687E3B42EFD6}" srcId="{D91DE310-2D27-47BB-B8DA-86495AC419C4}" destId="{8F685237-04D9-4732-A580-AF7CD1D156AD}" srcOrd="0" destOrd="0" parTransId="{1D54EC02-6C48-45A2-AD6C-C2CC01B57030}" sibTransId="{85555C4B-5FAA-4059-A858-CF13EC4FCA9E}"/>
    <dgm:cxn modelId="{47C6C4E9-CF49-4BF8-972C-798F10CD6BB7}" type="presOf" srcId="{BE5ABB20-7950-443A-B40A-1CBFA2D56DB4}" destId="{59DD8454-075F-4291-B513-3784D21540BE}" srcOrd="0" destOrd="0" presId="urn:microsoft.com/office/officeart/2005/8/layout/pyramid1"/>
    <dgm:cxn modelId="{F5E4210C-1D73-4639-8F5E-0589E4ACC68B}" type="presOf" srcId="{1FD84092-4223-4FF8-87FE-8239A0B14CFC}" destId="{A35F9939-25A4-44B9-8CB0-5F9B0CD7B683}" srcOrd="1" destOrd="0" presId="urn:microsoft.com/office/officeart/2005/8/layout/pyramid1"/>
    <dgm:cxn modelId="{B298D550-29D2-4895-AB2F-F0B49122A294}" srcId="{D91DE310-2D27-47BB-B8DA-86495AC419C4}" destId="{1FD84092-4223-4FF8-87FE-8239A0B14CFC}" srcOrd="1" destOrd="0" parTransId="{537A3AD3-58F1-4C85-8943-88AE855F0AA5}" sibTransId="{3AB2016E-04CA-46DB-99E4-D1D658F33A11}"/>
    <dgm:cxn modelId="{4BE2D189-07E1-4FEE-9044-55AED1B89346}" type="presOf" srcId="{BE5ABB20-7950-443A-B40A-1CBFA2D56DB4}" destId="{2DB83E8B-915B-4622-AFC0-A333AF7FEA02}" srcOrd="1" destOrd="0" presId="urn:microsoft.com/office/officeart/2005/8/layout/pyramid1"/>
    <dgm:cxn modelId="{8A9FA9B0-3028-4193-8797-60B6268EBF63}" type="presOf" srcId="{8F685237-04D9-4732-A580-AF7CD1D156AD}" destId="{E36A175D-170B-48A9-999B-E34D7EF61EFE}" srcOrd="0" destOrd="0" presId="urn:microsoft.com/office/officeart/2005/8/layout/pyramid1"/>
    <dgm:cxn modelId="{AFB39923-E21D-4523-BDD5-E7610188D0E4}" type="presOf" srcId="{1FD84092-4223-4FF8-87FE-8239A0B14CFC}" destId="{43AFED9C-143E-4236-8E71-74F7FEB29DBB}" srcOrd="0" destOrd="0" presId="urn:microsoft.com/office/officeart/2005/8/layout/pyramid1"/>
    <dgm:cxn modelId="{F6DB82D8-2490-47B0-BF84-8F2A3D19C7D5}" type="presParOf" srcId="{6BA94803-BE07-4C42-99CE-29032A631B60}" destId="{5001F2ED-BBDE-439C-9C2A-CC21A3A203F1}" srcOrd="0" destOrd="0" presId="urn:microsoft.com/office/officeart/2005/8/layout/pyramid1"/>
    <dgm:cxn modelId="{730F365B-C5A5-4A61-84EA-D4A9A11477A3}" type="presParOf" srcId="{5001F2ED-BBDE-439C-9C2A-CC21A3A203F1}" destId="{E36A175D-170B-48A9-999B-E34D7EF61EFE}" srcOrd="0" destOrd="0" presId="urn:microsoft.com/office/officeart/2005/8/layout/pyramid1"/>
    <dgm:cxn modelId="{E6D71F99-D32C-4A75-A140-74EB6D06C34C}" type="presParOf" srcId="{5001F2ED-BBDE-439C-9C2A-CC21A3A203F1}" destId="{051B96F3-C8F6-494B-BAB7-E51A1720211D}" srcOrd="1" destOrd="0" presId="urn:microsoft.com/office/officeart/2005/8/layout/pyramid1"/>
    <dgm:cxn modelId="{06BF6204-447C-49D6-BD58-584FFD940E23}" type="presParOf" srcId="{6BA94803-BE07-4C42-99CE-29032A631B60}" destId="{C2522372-E8C2-4F2E-82D6-1541BC5BBECC}" srcOrd="1" destOrd="0" presId="urn:microsoft.com/office/officeart/2005/8/layout/pyramid1"/>
    <dgm:cxn modelId="{BB6A09FB-2DD6-4D17-8509-387BD3C33B1D}" type="presParOf" srcId="{C2522372-E8C2-4F2E-82D6-1541BC5BBECC}" destId="{43AFED9C-143E-4236-8E71-74F7FEB29DBB}" srcOrd="0" destOrd="0" presId="urn:microsoft.com/office/officeart/2005/8/layout/pyramid1"/>
    <dgm:cxn modelId="{736D7E55-9585-4BF3-9892-1609E52FA434}" type="presParOf" srcId="{C2522372-E8C2-4F2E-82D6-1541BC5BBECC}" destId="{A35F9939-25A4-44B9-8CB0-5F9B0CD7B683}" srcOrd="1" destOrd="0" presId="urn:microsoft.com/office/officeart/2005/8/layout/pyramid1"/>
    <dgm:cxn modelId="{5310BA18-D588-410C-818F-84C6B72367AB}" type="presParOf" srcId="{6BA94803-BE07-4C42-99CE-29032A631B60}" destId="{AFFEA93D-0AF0-4D3D-B32D-13367352FD9C}" srcOrd="2" destOrd="0" presId="urn:microsoft.com/office/officeart/2005/8/layout/pyramid1"/>
    <dgm:cxn modelId="{ECFC7FEA-BFA8-4A60-A4AC-036EB3953B0E}" type="presParOf" srcId="{AFFEA93D-0AF0-4D3D-B32D-13367352FD9C}" destId="{59DD8454-075F-4291-B513-3784D21540BE}" srcOrd="0" destOrd="0" presId="urn:microsoft.com/office/officeart/2005/8/layout/pyramid1"/>
    <dgm:cxn modelId="{0DA2F17A-A548-453C-B391-80339E9E9D41}" type="presParOf" srcId="{AFFEA93D-0AF0-4D3D-B32D-13367352FD9C}" destId="{2DB83E8B-915B-4622-AFC0-A333AF7FEA02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87FD48-1214-4BF6-81C8-20F9806ECE4A}" type="doc">
      <dgm:prSet loTypeId="urn:microsoft.com/office/officeart/2005/8/layout/b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16791-147E-4136-9F8A-E620B94566CA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Личность самого воспитанника</a:t>
          </a:r>
          <a:endParaRPr lang="ru-RU" sz="2000" b="1" dirty="0"/>
        </a:p>
      </dgm:t>
    </dgm:pt>
    <dgm:pt modelId="{C6DD1769-5455-4936-B008-4820BCDB5870}" type="parTrans" cxnId="{CF6CCAF2-2A2F-418B-91E7-CE2D361AA644}">
      <dgm:prSet/>
      <dgm:spPr/>
      <dgm:t>
        <a:bodyPr/>
        <a:lstStyle/>
        <a:p>
          <a:endParaRPr lang="ru-RU"/>
        </a:p>
      </dgm:t>
    </dgm:pt>
    <dgm:pt modelId="{DC9025BF-385C-4BA4-AE21-C157B5393E3D}" type="sibTrans" cxnId="{CF6CCAF2-2A2F-418B-91E7-CE2D361AA644}">
      <dgm:prSet/>
      <dgm:spPr/>
      <dgm:t>
        <a:bodyPr/>
        <a:lstStyle/>
        <a:p>
          <a:endParaRPr lang="ru-RU"/>
        </a:p>
      </dgm:t>
    </dgm:pt>
    <dgm:pt modelId="{9BBC2347-2E0E-476A-A6EC-DDFADF80BEB0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+mn-lt"/>
            </a:rPr>
            <a:t>Родительская </a:t>
          </a:r>
          <a:r>
            <a:rPr lang="ru-RU" sz="2000" b="1" dirty="0" err="1" smtClean="0">
              <a:latin typeface="+mn-lt"/>
            </a:rPr>
            <a:t>обществен-ность</a:t>
          </a:r>
          <a:endParaRPr lang="ru-RU" sz="2000" b="1" dirty="0"/>
        </a:p>
      </dgm:t>
    </dgm:pt>
    <dgm:pt modelId="{B33B32EF-7956-4BAD-931E-9857326807CC}" type="parTrans" cxnId="{652D8420-313F-4C14-B51D-DA1067E9D583}">
      <dgm:prSet/>
      <dgm:spPr/>
      <dgm:t>
        <a:bodyPr/>
        <a:lstStyle/>
        <a:p>
          <a:endParaRPr lang="ru-RU"/>
        </a:p>
      </dgm:t>
    </dgm:pt>
    <dgm:pt modelId="{81C94F93-C38E-474D-92C8-7154D327BE90}" type="sibTrans" cxnId="{652D8420-313F-4C14-B51D-DA1067E9D583}">
      <dgm:prSet/>
      <dgm:spPr/>
      <dgm:t>
        <a:bodyPr/>
        <a:lstStyle/>
        <a:p>
          <a:endParaRPr lang="ru-RU"/>
        </a:p>
      </dgm:t>
    </dgm:pt>
    <dgm:pt modelId="{335B4FBC-C7AE-40F1-B8A4-D1E5E0A63C69}">
      <dgm:prSet phldrT="[Текст]"/>
      <dgm:spPr/>
      <dgm:t>
        <a:bodyPr/>
        <a:lstStyle/>
        <a:p>
          <a:pPr algn="ctr"/>
          <a:endParaRPr lang="ru-RU" dirty="0"/>
        </a:p>
      </dgm:t>
    </dgm:pt>
    <dgm:pt modelId="{1210B73B-19FB-4643-8CF9-5095A187E422}" type="sibTrans" cxnId="{02C995F7-A3D5-4E71-BF6E-627786E50A5D}">
      <dgm:prSet/>
      <dgm:spPr/>
      <dgm:t>
        <a:bodyPr/>
        <a:lstStyle/>
        <a:p>
          <a:endParaRPr lang="ru-RU"/>
        </a:p>
      </dgm:t>
    </dgm:pt>
    <dgm:pt modelId="{296BDBF8-8EEA-4863-BE0D-5FD746343773}" type="parTrans" cxnId="{02C995F7-A3D5-4E71-BF6E-627786E50A5D}">
      <dgm:prSet/>
      <dgm:spPr/>
      <dgm:t>
        <a:bodyPr/>
        <a:lstStyle/>
        <a:p>
          <a:endParaRPr lang="ru-RU"/>
        </a:p>
      </dgm:t>
    </dgm:pt>
    <dgm:pt modelId="{3CB41732-CD77-4553-83BC-CF73A062A4F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+mn-lt"/>
            </a:rPr>
            <a:t>Нравственный уклад школьной жизни</a:t>
          </a:r>
          <a:endParaRPr lang="ru-RU" sz="2000" b="1" dirty="0"/>
        </a:p>
      </dgm:t>
    </dgm:pt>
    <dgm:pt modelId="{3AA7FFC3-0C22-4289-9187-83EFBAC40462}" type="sibTrans" cxnId="{37DFDE04-4F90-4C79-9700-86310292A08C}">
      <dgm:prSet/>
      <dgm:spPr/>
      <dgm:t>
        <a:bodyPr/>
        <a:lstStyle/>
        <a:p>
          <a:endParaRPr lang="ru-RU"/>
        </a:p>
      </dgm:t>
    </dgm:pt>
    <dgm:pt modelId="{AD936130-F046-441D-A6C8-52BE9CBDFF73}" type="parTrans" cxnId="{37DFDE04-4F90-4C79-9700-86310292A08C}">
      <dgm:prSet/>
      <dgm:spPr/>
      <dgm:t>
        <a:bodyPr/>
        <a:lstStyle/>
        <a:p>
          <a:endParaRPr lang="ru-RU"/>
        </a:p>
      </dgm:t>
    </dgm:pt>
    <dgm:pt modelId="{90B04774-DC8D-4509-8D47-4A9C327E0BCC}">
      <dgm:prSet phldrT="[Текст]" phldr="1"/>
      <dgm:spPr/>
      <dgm:t>
        <a:bodyPr/>
        <a:lstStyle/>
        <a:p>
          <a:endParaRPr lang="ru-RU" dirty="0"/>
        </a:p>
      </dgm:t>
    </dgm:pt>
    <dgm:pt modelId="{B8843691-B3F6-4C54-A903-89FB54D8F317}" type="sibTrans" cxnId="{AB4F4264-BCE0-4DA8-BBCA-8FF091AF34BE}">
      <dgm:prSet/>
      <dgm:spPr/>
      <dgm:t>
        <a:bodyPr/>
        <a:lstStyle/>
        <a:p>
          <a:endParaRPr lang="ru-RU"/>
        </a:p>
      </dgm:t>
    </dgm:pt>
    <dgm:pt modelId="{78AFDCC0-5AA1-4FDA-93B2-7941C15C32B7}" type="parTrans" cxnId="{AB4F4264-BCE0-4DA8-BBCA-8FF091AF34BE}">
      <dgm:prSet/>
      <dgm:spPr/>
      <dgm:t>
        <a:bodyPr/>
        <a:lstStyle/>
        <a:p>
          <a:endParaRPr lang="ru-RU"/>
        </a:p>
      </dgm:t>
    </dgm:pt>
    <dgm:pt modelId="{07341F79-8636-4623-822C-6764CD2977D8}">
      <dgm:prSet phldrT="[Текст]" phldr="1"/>
      <dgm:spPr/>
      <dgm:t>
        <a:bodyPr/>
        <a:lstStyle/>
        <a:p>
          <a:endParaRPr lang="ru-RU" dirty="0"/>
        </a:p>
      </dgm:t>
    </dgm:pt>
    <dgm:pt modelId="{29D810E6-37C4-47FA-8807-7EB96C4B3EF4}" type="sibTrans" cxnId="{8AC123A2-1F03-41E4-993A-5608675D5F91}">
      <dgm:prSet/>
      <dgm:spPr/>
      <dgm:t>
        <a:bodyPr/>
        <a:lstStyle/>
        <a:p>
          <a:endParaRPr lang="ru-RU"/>
        </a:p>
      </dgm:t>
    </dgm:pt>
    <dgm:pt modelId="{79884D5D-5F0C-434B-A70A-C9E4ACAB4741}" type="parTrans" cxnId="{8AC123A2-1F03-41E4-993A-5608675D5F91}">
      <dgm:prSet/>
      <dgm:spPr/>
      <dgm:t>
        <a:bodyPr/>
        <a:lstStyle/>
        <a:p>
          <a:endParaRPr lang="ru-RU"/>
        </a:p>
      </dgm:t>
    </dgm:pt>
    <dgm:pt modelId="{8D96F8F6-9662-4AA7-B901-849ADB7EB6DA}" type="pres">
      <dgm:prSet presAssocID="{FD87FD48-1214-4BF6-81C8-20F9806ECE4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77599-FB3A-43B2-918A-EAFB753FEAD4}" type="pres">
      <dgm:prSet presAssocID="{335B4FBC-C7AE-40F1-B8A4-D1E5E0A63C69}" presName="compNode" presStyleCnt="0"/>
      <dgm:spPr/>
    </dgm:pt>
    <dgm:pt modelId="{B5036978-EB20-4346-8A87-6ED3D1E27D2F}" type="pres">
      <dgm:prSet presAssocID="{335B4FBC-C7AE-40F1-B8A4-D1E5E0A63C69}" presName="childRect" presStyleLbl="bgAcc1" presStyleIdx="0" presStyleCnt="3" custLinFactNeighborX="-232" custLinFactNeighborY="-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4125A-2195-4C33-BF83-611C6ABED66E}" type="pres">
      <dgm:prSet presAssocID="{335B4FBC-C7AE-40F1-B8A4-D1E5E0A63C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64C01-FA02-438C-93F9-2BB6B5016A4E}" type="pres">
      <dgm:prSet presAssocID="{335B4FBC-C7AE-40F1-B8A4-D1E5E0A63C6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DF54191-E157-4896-AE4A-6FE5B28B59A1}" type="pres">
      <dgm:prSet presAssocID="{335B4FBC-C7AE-40F1-B8A4-D1E5E0A63C69}" presName="adorn" presStyleLbl="fgAccFollowNode1" presStyleIdx="0" presStyleCnt="3" custScaleY="138009" custLinFactX="-5425" custLinFactNeighborX="-100000" custLinFactNeighborY="-169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AA2F45-26FC-4207-9417-DD0F596B29BA}" type="pres">
      <dgm:prSet presAssocID="{1210B73B-19FB-4643-8CF9-5095A187E4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E247E2-F12A-4029-8307-627A39389269}" type="pres">
      <dgm:prSet presAssocID="{90B04774-DC8D-4509-8D47-4A9C327E0BCC}" presName="compNode" presStyleCnt="0"/>
      <dgm:spPr/>
    </dgm:pt>
    <dgm:pt modelId="{0C7F8943-3EF8-4AB7-AE70-C89DC8C691EF}" type="pres">
      <dgm:prSet presAssocID="{90B04774-DC8D-4509-8D47-4A9C327E0BC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CB590-1B8D-4704-802B-2B6559361857}" type="pres">
      <dgm:prSet presAssocID="{90B04774-DC8D-4509-8D47-4A9C327E0B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8C99D-F69A-4940-930F-3274EE4C3744}" type="pres">
      <dgm:prSet presAssocID="{90B04774-DC8D-4509-8D47-4A9C327E0BC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92F6466-1B91-4B52-BB3E-8BFE9F95D256}" type="pres">
      <dgm:prSet presAssocID="{90B04774-DC8D-4509-8D47-4A9C327E0BCC}" presName="adorn" presStyleLbl="fgAccFollowNode1" presStyleIdx="1" presStyleCnt="3" custScaleX="135299" custScaleY="147745" custLinFactX="-6908" custLinFactNeighborX="-100000" custLinFactNeighborY="-169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FBEFCF-D9A6-4168-95FD-CCDB6A89E257}" type="pres">
      <dgm:prSet presAssocID="{B8843691-B3F6-4C54-A903-89FB54D8F3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5DD84D-0980-4029-ABD3-D00C12C1AAF6}" type="pres">
      <dgm:prSet presAssocID="{07341F79-8636-4623-822C-6764CD2977D8}" presName="compNode" presStyleCnt="0"/>
      <dgm:spPr/>
    </dgm:pt>
    <dgm:pt modelId="{99F2B28E-3341-406C-9D5D-886498E55FE7}" type="pres">
      <dgm:prSet presAssocID="{07341F79-8636-4623-822C-6764CD2977D8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BD0A1-07FE-484A-ABC4-AACCA26A5FEF}" type="pres">
      <dgm:prSet presAssocID="{07341F79-8636-4623-822C-6764CD2977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41E42-57C1-4DDF-95C1-B08D25A2E1DF}" type="pres">
      <dgm:prSet presAssocID="{07341F79-8636-4623-822C-6764CD2977D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A9E52152-B9CF-4624-838D-0DA25D40F74C}" type="pres">
      <dgm:prSet presAssocID="{07341F79-8636-4623-822C-6764CD2977D8}" presName="adorn" presStyleLbl="fgAccFollowNode1" presStyleIdx="2" presStyleCnt="3" custScaleY="136953" custLinFactX="-8390" custLinFactNeighborX="-100000" custLinFactNeighborY="-169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AC123A2-1F03-41E4-993A-5608675D5F91}" srcId="{FD87FD48-1214-4BF6-81C8-20F9806ECE4A}" destId="{07341F79-8636-4623-822C-6764CD2977D8}" srcOrd="2" destOrd="0" parTransId="{79884D5D-5F0C-434B-A70A-C9E4ACAB4741}" sibTransId="{29D810E6-37C4-47FA-8807-7EB96C4B3EF4}"/>
    <dgm:cxn modelId="{652D8420-313F-4C14-B51D-DA1067E9D583}" srcId="{07341F79-8636-4623-822C-6764CD2977D8}" destId="{9BBC2347-2E0E-476A-A6EC-DDFADF80BEB0}" srcOrd="0" destOrd="0" parTransId="{B33B32EF-7956-4BAD-931E-9857326807CC}" sibTransId="{81C94F93-C38E-474D-92C8-7154D327BE90}"/>
    <dgm:cxn modelId="{980C081E-0EAB-4E7A-B21A-7DE0E167C090}" type="presOf" srcId="{07341F79-8636-4623-822C-6764CD2977D8}" destId="{20441E42-57C1-4DDF-95C1-B08D25A2E1DF}" srcOrd="1" destOrd="0" presId="urn:microsoft.com/office/officeart/2005/8/layout/bList2"/>
    <dgm:cxn modelId="{CF6CCAF2-2A2F-418B-91E7-CE2D361AA644}" srcId="{335B4FBC-C7AE-40F1-B8A4-D1E5E0A63C69}" destId="{F4316791-147E-4136-9F8A-E620B94566CA}" srcOrd="0" destOrd="0" parTransId="{C6DD1769-5455-4936-B008-4820BCDB5870}" sibTransId="{DC9025BF-385C-4BA4-AE21-C157B5393E3D}"/>
    <dgm:cxn modelId="{02C995F7-A3D5-4E71-BF6E-627786E50A5D}" srcId="{FD87FD48-1214-4BF6-81C8-20F9806ECE4A}" destId="{335B4FBC-C7AE-40F1-B8A4-D1E5E0A63C69}" srcOrd="0" destOrd="0" parTransId="{296BDBF8-8EEA-4863-BE0D-5FD746343773}" sibTransId="{1210B73B-19FB-4643-8CF9-5095A187E422}"/>
    <dgm:cxn modelId="{CDD68553-E67F-40FD-AA53-06275F2EA7D0}" type="presOf" srcId="{90B04774-DC8D-4509-8D47-4A9C327E0BCC}" destId="{424CB590-1B8D-4704-802B-2B6559361857}" srcOrd="0" destOrd="0" presId="urn:microsoft.com/office/officeart/2005/8/layout/bList2"/>
    <dgm:cxn modelId="{91CD1523-997B-41EE-A200-82976EC7EE71}" type="presOf" srcId="{F4316791-147E-4136-9F8A-E620B94566CA}" destId="{B5036978-EB20-4346-8A87-6ED3D1E27D2F}" srcOrd="0" destOrd="0" presId="urn:microsoft.com/office/officeart/2005/8/layout/bList2"/>
    <dgm:cxn modelId="{EEAC097B-C7AF-475F-81CA-D0CB7DDF5615}" type="presOf" srcId="{07341F79-8636-4623-822C-6764CD2977D8}" destId="{10ABD0A1-07FE-484A-ABC4-AACCA26A5FEF}" srcOrd="0" destOrd="0" presId="urn:microsoft.com/office/officeart/2005/8/layout/bList2"/>
    <dgm:cxn modelId="{25EB8C23-EAEF-4A58-9912-55F7A29B87AA}" type="presOf" srcId="{3CB41732-CD77-4553-83BC-CF73A062A4F9}" destId="{0C7F8943-3EF8-4AB7-AE70-C89DC8C691EF}" srcOrd="0" destOrd="0" presId="urn:microsoft.com/office/officeart/2005/8/layout/bList2"/>
    <dgm:cxn modelId="{37DFDE04-4F90-4C79-9700-86310292A08C}" srcId="{90B04774-DC8D-4509-8D47-4A9C327E0BCC}" destId="{3CB41732-CD77-4553-83BC-CF73A062A4F9}" srcOrd="0" destOrd="0" parTransId="{AD936130-F046-441D-A6C8-52BE9CBDFF73}" sibTransId="{3AA7FFC3-0C22-4289-9187-83EFBAC40462}"/>
    <dgm:cxn modelId="{910B525B-2324-4AE1-9130-49644F077F37}" type="presOf" srcId="{FD87FD48-1214-4BF6-81C8-20F9806ECE4A}" destId="{8D96F8F6-9662-4AA7-B901-849ADB7EB6DA}" srcOrd="0" destOrd="0" presId="urn:microsoft.com/office/officeart/2005/8/layout/bList2"/>
    <dgm:cxn modelId="{F01A3119-6F33-4EB5-A157-2108E1478888}" type="presOf" srcId="{335B4FBC-C7AE-40F1-B8A4-D1E5E0A63C69}" destId="{80764C01-FA02-438C-93F9-2BB6B5016A4E}" srcOrd="1" destOrd="0" presId="urn:microsoft.com/office/officeart/2005/8/layout/bList2"/>
    <dgm:cxn modelId="{28B307C4-50EF-4C77-AD02-B4CED353276E}" type="presOf" srcId="{90B04774-DC8D-4509-8D47-4A9C327E0BCC}" destId="{E5B8C99D-F69A-4940-930F-3274EE4C3744}" srcOrd="1" destOrd="0" presId="urn:microsoft.com/office/officeart/2005/8/layout/bList2"/>
    <dgm:cxn modelId="{68F8FDE3-8413-4F90-A636-425BB33637C5}" type="presOf" srcId="{9BBC2347-2E0E-476A-A6EC-DDFADF80BEB0}" destId="{99F2B28E-3341-406C-9D5D-886498E55FE7}" srcOrd="0" destOrd="0" presId="urn:microsoft.com/office/officeart/2005/8/layout/bList2"/>
    <dgm:cxn modelId="{56929199-4D9D-4B1A-B864-295F7CD02415}" type="presOf" srcId="{1210B73B-19FB-4643-8CF9-5095A187E422}" destId="{89AA2F45-26FC-4207-9417-DD0F596B29BA}" srcOrd="0" destOrd="0" presId="urn:microsoft.com/office/officeart/2005/8/layout/bList2"/>
    <dgm:cxn modelId="{9C8C9866-5434-43D9-A0EA-5F3630757E3C}" type="presOf" srcId="{B8843691-B3F6-4C54-A903-89FB54D8F317}" destId="{CDFBEFCF-D9A6-4168-95FD-CCDB6A89E257}" srcOrd="0" destOrd="0" presId="urn:microsoft.com/office/officeart/2005/8/layout/bList2"/>
    <dgm:cxn modelId="{AB4F4264-BCE0-4DA8-BBCA-8FF091AF34BE}" srcId="{FD87FD48-1214-4BF6-81C8-20F9806ECE4A}" destId="{90B04774-DC8D-4509-8D47-4A9C327E0BCC}" srcOrd="1" destOrd="0" parTransId="{78AFDCC0-5AA1-4FDA-93B2-7941C15C32B7}" sibTransId="{B8843691-B3F6-4C54-A903-89FB54D8F317}"/>
    <dgm:cxn modelId="{25CD2E88-E0EB-430E-894B-3F9E96BAD18E}" type="presOf" srcId="{335B4FBC-C7AE-40F1-B8A4-D1E5E0A63C69}" destId="{5F74125A-2195-4C33-BF83-611C6ABED66E}" srcOrd="0" destOrd="0" presId="urn:microsoft.com/office/officeart/2005/8/layout/bList2"/>
    <dgm:cxn modelId="{7E3C3030-B0CF-4BCE-ADA4-2AC370EE0917}" type="presParOf" srcId="{8D96F8F6-9662-4AA7-B901-849ADB7EB6DA}" destId="{5E477599-FB3A-43B2-918A-EAFB753FEAD4}" srcOrd="0" destOrd="0" presId="urn:microsoft.com/office/officeart/2005/8/layout/bList2"/>
    <dgm:cxn modelId="{A8EEE4B5-6FE1-4392-AFD8-0F7122220FDB}" type="presParOf" srcId="{5E477599-FB3A-43B2-918A-EAFB753FEAD4}" destId="{B5036978-EB20-4346-8A87-6ED3D1E27D2F}" srcOrd="0" destOrd="0" presId="urn:microsoft.com/office/officeart/2005/8/layout/bList2"/>
    <dgm:cxn modelId="{A5424539-9785-4AB7-A318-E2598B0FFD92}" type="presParOf" srcId="{5E477599-FB3A-43B2-918A-EAFB753FEAD4}" destId="{5F74125A-2195-4C33-BF83-611C6ABED66E}" srcOrd="1" destOrd="0" presId="urn:microsoft.com/office/officeart/2005/8/layout/bList2"/>
    <dgm:cxn modelId="{46E47D00-2283-4EC5-B066-F236903EEB78}" type="presParOf" srcId="{5E477599-FB3A-43B2-918A-EAFB753FEAD4}" destId="{80764C01-FA02-438C-93F9-2BB6B5016A4E}" srcOrd="2" destOrd="0" presId="urn:microsoft.com/office/officeart/2005/8/layout/bList2"/>
    <dgm:cxn modelId="{5924F5F3-194D-4971-A90A-1C705DAB1E64}" type="presParOf" srcId="{5E477599-FB3A-43B2-918A-EAFB753FEAD4}" destId="{CDF54191-E157-4896-AE4A-6FE5B28B59A1}" srcOrd="3" destOrd="0" presId="urn:microsoft.com/office/officeart/2005/8/layout/bList2"/>
    <dgm:cxn modelId="{38EE949C-E3DA-4A18-B89D-01DD3A821B0C}" type="presParOf" srcId="{8D96F8F6-9662-4AA7-B901-849ADB7EB6DA}" destId="{89AA2F45-26FC-4207-9417-DD0F596B29BA}" srcOrd="1" destOrd="0" presId="urn:microsoft.com/office/officeart/2005/8/layout/bList2"/>
    <dgm:cxn modelId="{69C4E306-85AF-4327-BE8F-F9C8B7C7D071}" type="presParOf" srcId="{8D96F8F6-9662-4AA7-B901-849ADB7EB6DA}" destId="{10E247E2-F12A-4029-8307-627A39389269}" srcOrd="2" destOrd="0" presId="urn:microsoft.com/office/officeart/2005/8/layout/bList2"/>
    <dgm:cxn modelId="{0F888103-83F8-4B22-9CD8-3E2C00F55814}" type="presParOf" srcId="{10E247E2-F12A-4029-8307-627A39389269}" destId="{0C7F8943-3EF8-4AB7-AE70-C89DC8C691EF}" srcOrd="0" destOrd="0" presId="urn:microsoft.com/office/officeart/2005/8/layout/bList2"/>
    <dgm:cxn modelId="{1552746F-8579-4738-B80B-9DECCEFD4CA6}" type="presParOf" srcId="{10E247E2-F12A-4029-8307-627A39389269}" destId="{424CB590-1B8D-4704-802B-2B6559361857}" srcOrd="1" destOrd="0" presId="urn:microsoft.com/office/officeart/2005/8/layout/bList2"/>
    <dgm:cxn modelId="{24C03C44-2890-4BBD-9775-6F1D3BFD1089}" type="presParOf" srcId="{10E247E2-F12A-4029-8307-627A39389269}" destId="{E5B8C99D-F69A-4940-930F-3274EE4C3744}" srcOrd="2" destOrd="0" presId="urn:microsoft.com/office/officeart/2005/8/layout/bList2"/>
    <dgm:cxn modelId="{80A86B3C-5811-4A75-A683-8FA7C48F3B41}" type="presParOf" srcId="{10E247E2-F12A-4029-8307-627A39389269}" destId="{A92F6466-1B91-4B52-BB3E-8BFE9F95D256}" srcOrd="3" destOrd="0" presId="urn:microsoft.com/office/officeart/2005/8/layout/bList2"/>
    <dgm:cxn modelId="{B217B511-C967-4F82-A321-805232474509}" type="presParOf" srcId="{8D96F8F6-9662-4AA7-B901-849ADB7EB6DA}" destId="{CDFBEFCF-D9A6-4168-95FD-CCDB6A89E257}" srcOrd="3" destOrd="0" presId="urn:microsoft.com/office/officeart/2005/8/layout/bList2"/>
    <dgm:cxn modelId="{D59063CE-5E5B-440B-BB12-61CB44E9169D}" type="presParOf" srcId="{8D96F8F6-9662-4AA7-B901-849ADB7EB6DA}" destId="{5D5DD84D-0980-4029-ABD3-D00C12C1AAF6}" srcOrd="4" destOrd="0" presId="urn:microsoft.com/office/officeart/2005/8/layout/bList2"/>
    <dgm:cxn modelId="{DA9546B0-A0A6-40F3-9E31-C9676C40B68D}" type="presParOf" srcId="{5D5DD84D-0980-4029-ABD3-D00C12C1AAF6}" destId="{99F2B28E-3341-406C-9D5D-886498E55FE7}" srcOrd="0" destOrd="0" presId="urn:microsoft.com/office/officeart/2005/8/layout/bList2"/>
    <dgm:cxn modelId="{E35AD9E2-E1F9-4BEE-BDC0-6EF0050A2AD9}" type="presParOf" srcId="{5D5DD84D-0980-4029-ABD3-D00C12C1AAF6}" destId="{10ABD0A1-07FE-484A-ABC4-AACCA26A5FEF}" srcOrd="1" destOrd="0" presId="urn:microsoft.com/office/officeart/2005/8/layout/bList2"/>
    <dgm:cxn modelId="{BEC85BE7-CF55-46C2-BCE9-140E9B673845}" type="presParOf" srcId="{5D5DD84D-0980-4029-ABD3-D00C12C1AAF6}" destId="{20441E42-57C1-4DDF-95C1-B08D25A2E1DF}" srcOrd="2" destOrd="0" presId="urn:microsoft.com/office/officeart/2005/8/layout/bList2"/>
    <dgm:cxn modelId="{743C0175-EA01-43E2-B6B7-B6E565C49B5D}" type="presParOf" srcId="{5D5DD84D-0980-4029-ABD3-D00C12C1AAF6}" destId="{A9E52152-B9CF-4624-838D-0DA25D40F74C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3AD8-9FC9-4172-A097-AD496911324C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5BFE-5F40-4666-B015-493B52870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9CA7-5DDA-4C16-A4D1-37CBAC7438F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0BACF-E146-4C4D-906A-8938CAA3F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BE229-DAAF-4A0C-AFF2-8811491423E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74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605"/>
            <a:ext cx="5028986" cy="411186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2F5D-72A2-471D-BE95-3BF76EF64C8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5401" y="2249488"/>
            <a:ext cx="9118600" cy="3322652"/>
          </a:xfrm>
          <a:prstGeom prst="rect">
            <a:avLst/>
          </a:prstGeom>
          <a:solidFill>
            <a:srgbClr val="3366CC"/>
          </a:solidFill>
          <a:ln w="9525" algn="ctr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</a:rPr>
              <a:t>Направления деятельности образовательной сети по обеспечению успешной социализации личности ребёнка в 2015-2018 гг.</a:t>
            </a:r>
          </a:p>
          <a:p>
            <a:pPr algn="ctr"/>
            <a:endParaRPr lang="ru-RU" altLang="ru-RU" sz="3200" dirty="0" smtClean="0">
              <a:solidFill>
                <a:srgbClr val="002060"/>
              </a:solidFill>
            </a:endParaRPr>
          </a:p>
          <a:p>
            <a:pPr algn="ctr"/>
            <a:endParaRPr lang="ru-RU" alt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3200" b="1" dirty="0" smtClean="0"/>
              <a:t>Заседание коллегии СВУ </a:t>
            </a:r>
            <a:r>
              <a:rPr lang="ru-RU" altLang="ru-RU" sz="3200" b="1" dirty="0" err="1" smtClean="0"/>
              <a:t>МОиН</a:t>
            </a:r>
            <a:r>
              <a:rPr lang="ru-RU" altLang="ru-RU" sz="3200" b="1" dirty="0" smtClean="0"/>
              <a:t> СО </a:t>
            </a:r>
          </a:p>
          <a:p>
            <a:pPr algn="ctr"/>
            <a:r>
              <a:rPr lang="ru-RU" altLang="ru-RU" sz="3200" b="1" dirty="0" smtClean="0"/>
              <a:t>  19 декабря 2014 г.</a:t>
            </a:r>
            <a:endParaRPr lang="ru-RU" altLang="ru-RU" sz="3200" b="1" dirty="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4787900" y="5643578"/>
            <a:ext cx="43211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</a:rPr>
              <a:t>Серова Е.А.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начальник отдела развития образования СВУ МО и Н СО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1429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Северо-Восточное управление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министерства образования и науки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Самарской области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fl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0364" cy="2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714356"/>
            <a:ext cx="7643866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33CC"/>
                </a:solidFill>
              </a:rPr>
              <a:t>Процесс социализации </a:t>
            </a:r>
            <a:r>
              <a:rPr lang="ru-RU" sz="3600" b="1" dirty="0" smtClean="0"/>
              <a:t>личности проходит в своем развитии три основные фазы: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33CC"/>
                </a:solidFill>
              </a:rPr>
              <a:t>Первая фаза </a:t>
            </a:r>
            <a:r>
              <a:rPr lang="ru-RU" sz="3600" b="1" dirty="0" smtClean="0"/>
              <a:t>- освоение социальных ценностей и норм, в результате чего личность учиться соответствовать всему обществу.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33CC"/>
                </a:solidFill>
              </a:rPr>
              <a:t>Вторая фаза </a:t>
            </a:r>
            <a:r>
              <a:rPr lang="ru-RU" sz="3600" b="1" dirty="0" smtClean="0"/>
              <a:t>-  стремление личности к собственной </a:t>
            </a:r>
            <a:r>
              <a:rPr lang="ru-RU" sz="3600" b="1" dirty="0" err="1" smtClean="0"/>
              <a:t>персонализации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самоактуализации</a:t>
            </a:r>
            <a:r>
              <a:rPr lang="ru-RU" sz="3600" b="1" dirty="0" smtClean="0"/>
              <a:t> и определенном воздействии на других членов общества.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33CC"/>
                </a:solidFill>
              </a:rPr>
              <a:t>Третья фаза </a:t>
            </a:r>
            <a:r>
              <a:rPr lang="ru-RU" sz="3600" b="1" dirty="0" smtClean="0"/>
              <a:t>- в интеграции каждого человека в определенную социальную группу, где он раскрывает собственные свойства и возможности.</a:t>
            </a:r>
            <a:br>
              <a:rPr lang="ru-RU" sz="3600" b="1" dirty="0" smtClean="0"/>
            </a:br>
            <a:endParaRPr lang="ru-RU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hesch84.narod.ru/images/fgos-ris2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285728"/>
            <a:ext cx="9144000" cy="6572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i="1" dirty="0" smtClean="0">
                <a:hlinkClick r:id="rId2" action="ppaction://hlinksldjump"/>
              </a:rPr>
              <a:t>ПАТРИОТИЗМ;</a:t>
            </a:r>
            <a:endParaRPr lang="ru-RU" i="1" dirty="0" smtClean="0"/>
          </a:p>
          <a:p>
            <a:pPr>
              <a:buFont typeface="+mj-lt"/>
              <a:buAutoNum type="arabicPeriod"/>
            </a:pPr>
            <a:r>
              <a:rPr lang="ru-RU" i="1" dirty="0" smtClean="0"/>
              <a:t>СОЦИАЛЬНАЯ СОЛИДАРНОСТЬ;</a:t>
            </a:r>
          </a:p>
          <a:p>
            <a:pPr>
              <a:buFont typeface="+mj-lt"/>
              <a:buAutoNum type="arabicPeriod"/>
            </a:pPr>
            <a:r>
              <a:rPr lang="ru-RU" i="1" dirty="0" smtClean="0">
                <a:hlinkClick r:id="rId3" action="ppaction://hlinksldjump"/>
              </a:rPr>
              <a:t>ГРАЖДАНСТВЕННОСТЬ; </a:t>
            </a:r>
            <a:endParaRPr lang="ru-RU" i="1" dirty="0" smtClean="0"/>
          </a:p>
          <a:p>
            <a:pPr>
              <a:buFont typeface="+mj-lt"/>
              <a:buAutoNum type="arabicPeriod"/>
            </a:pPr>
            <a:r>
              <a:rPr lang="ru-RU" i="1" dirty="0" smtClean="0"/>
              <a:t>ТРАДИЦИОННЫЕ РОССИЙСКИЕ РЕЛИГИИ; 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СЕМЬЯ; 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ТРУД И ТВОРЧЕСТВО; 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ПРИРОДА И ИСКУССТВО; </a:t>
            </a:r>
          </a:p>
          <a:p>
            <a:pPr>
              <a:buFont typeface="+mj-lt"/>
              <a:buAutoNum type="arabicPeriod"/>
            </a:pPr>
            <a:r>
              <a:rPr lang="ru-RU" i="1" dirty="0" smtClean="0"/>
              <a:t>ЧЕЛОВЕЧЕСТВО.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Национальные и общечеловеческие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духовные ценности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 содержании учебных предметов важное место теперь играют не столько обучающие задачи, а </a:t>
            </a:r>
            <a:r>
              <a:rPr lang="ru-RU" sz="2400" b="1" dirty="0" smtClean="0">
                <a:solidFill>
                  <a:srgbClr val="FF0000"/>
                </a:solidFill>
              </a:rPr>
              <a:t>в первую очередь </a:t>
            </a:r>
            <a:r>
              <a:rPr lang="ru-RU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воспитательные</a:t>
            </a:r>
            <a:r>
              <a:rPr lang="ru-RU" sz="2400" dirty="0" smtClean="0"/>
              <a:t>. Система базовых национальных ценностей не только отражается в содержании обучения, но и сама оказывает существенное влияние на его организацию.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Урочная деятельность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10" descr="C:\Documents and Settings\Наташа\Мои документы\документы Грешневой\фото для книги\к семинару 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2857520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6300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Базовые ценности должны быть отражены в содержании внеурочных воспитательных мероприятий</a:t>
            </a:r>
            <a:r>
              <a:rPr lang="ru-RU" sz="2000" dirty="0" smtClean="0"/>
              <a:t>: праздников, викторин, выставок, дискуссий, игр и т.д., — а также в деятельности кружков, секций, клубов и других форм дополнительного образования. Основной педагогической единицей внеурочной деятельности 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культурная практика</a:t>
            </a:r>
            <a:r>
              <a:rPr lang="ru-RU" sz="2000" dirty="0" smtClean="0"/>
              <a:t> — организуемое педагогами и воспитанниками </a:t>
            </a:r>
            <a:r>
              <a:rPr lang="ru-RU" sz="2000" b="1" dirty="0" smtClean="0"/>
              <a:t>культурное событие</a:t>
            </a:r>
            <a:r>
              <a:rPr lang="ru-RU" sz="2000" dirty="0" smtClean="0"/>
              <a:t>, участие в котором расширяет их опыт конструктивного, творческого поведения в культуре.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Внеурочная  деятельность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3" descr="C:\Documents and Settings\Наташа\Рабочий стол\КРУЖКИ\IMG_1141.JPG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571472" y="4143380"/>
            <a:ext cx="3143240" cy="23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Наташа\Рабочий стол\фотки\_ 060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 l="10375" t="6336" r="9000" b="6114"/>
          <a:stretch>
            <a:fillRect/>
          </a:stretch>
        </p:blipFill>
        <p:spPr bwMode="auto">
          <a:xfrm>
            <a:off x="5715008" y="4143380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Внешкольные мероприятия: экскурсии</a:t>
            </a:r>
            <a:r>
              <a:rPr lang="ru-RU" sz="2000" b="1" smtClean="0"/>
              <a:t>, сборы </a:t>
            </a:r>
            <a:r>
              <a:rPr lang="ru-RU" sz="2000" b="1" dirty="0" smtClean="0"/>
              <a:t>помощи, благотворительные, экологические, военно-патриотические мероприятия, полезные дела и т.д.  — организуются в пределах целостного, социально-открытого образовательного пространства. Основной педагогической единицей внешкольной деятельности является </a:t>
            </a:r>
            <a:r>
              <a:rPr lang="ru-RU" sz="2000" b="1" dirty="0" smtClean="0">
                <a:solidFill>
                  <a:srgbClr val="FF0000"/>
                </a:solidFill>
              </a:rPr>
              <a:t>социальная практика</a:t>
            </a:r>
            <a:r>
              <a:rPr lang="ru-RU" sz="2000" b="1" dirty="0" smtClean="0"/>
              <a:t> — педагогически моделируемая в реальных условиях общественно-значимая задача, участие в решении которой формирует у педагогов и воспитанников социальную компетентность и опыт конструктивного гражданского</a:t>
            </a:r>
          </a:p>
          <a:p>
            <a:pPr algn="ctr">
              <a:buNone/>
            </a:pPr>
            <a:r>
              <a:rPr lang="ru-RU" sz="2000" b="1" dirty="0" smtClean="0"/>
              <a:t> поведения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Внешкольная  деятельность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4" descr="SDC1264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72198" y="4357694"/>
            <a:ext cx="2600316" cy="1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Процессы школьного и семейного воспитания необходимо объединить. </a:t>
            </a:r>
            <a:r>
              <a:rPr lang="ru-RU" sz="2600" b="1" dirty="0" smtClean="0"/>
              <a:t>Каждая воспитательная подпрограмма должна содержать систему творческих заданий, выполнить которые ребенок может только со своими родителями.</a:t>
            </a:r>
            <a:r>
              <a:rPr lang="ru-RU" sz="2600" dirty="0" smtClean="0"/>
              <a:t> Такого рода школьные семейные задания помогают родителям выстраивать содержательно наполненную и ценностно-ориентированную воспитательную деятельность.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b="1" dirty="0" smtClean="0"/>
              <a:t>Взаимодействие семьи и школы содействует духовно-нравственному развитию и гражданскому воспитанию не только школьников, но и их родителей. </a:t>
            </a:r>
            <a:r>
              <a:rPr lang="ru-RU" sz="2600" dirty="0" smtClean="0"/>
              <a:t>Такое взаимодействие можно рассматривать как социально-педагогическую технологию нравственного оздоровления общества.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Семейное воспитание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3" descr="F:\нач.школа\IMG_098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429257" y="1643050"/>
            <a:ext cx="292895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:\нач.школа\презентация 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86190"/>
            <a:ext cx="31432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300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2600" dirty="0" smtClean="0"/>
              <a:t>Чтобы </a:t>
            </a:r>
            <a:r>
              <a:rPr lang="ru-RU" sz="2600" b="1" dirty="0" smtClean="0"/>
              <a:t>сохранить целостное воспитательное пространство школы </a:t>
            </a:r>
            <a:r>
              <a:rPr lang="ru-RU" sz="2600" dirty="0" smtClean="0"/>
              <a:t>необходимо изучение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600" dirty="0" smtClean="0"/>
              <a:t>определенной традиционной российской религии.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600" dirty="0" smtClean="0"/>
              <a:t>Базисный учебный план открывает возможности для изучения школьниками курсов по выбору: </a:t>
            </a:r>
            <a:r>
              <a:rPr lang="ru-RU" sz="2600" b="1" dirty="0" smtClean="0"/>
              <a:t>"Основы православия", "Основы ислама", "Основы буддизма", "Основы иудаизма"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429256" y="1600200"/>
            <a:ext cx="3429024" cy="45259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культурологических основ религий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cs6073.vkontakte.ru/u69609528/video/l_b379921e.jpg"/>
          <p:cNvPicPr>
            <a:picLocks noChangeAspect="1" noChangeArrowheads="1"/>
          </p:cNvPicPr>
          <p:nvPr/>
        </p:nvPicPr>
        <p:blipFill>
          <a:blip r:embed="rId2"/>
          <a:srcRect t="6250" b="6249"/>
          <a:stretch>
            <a:fillRect/>
          </a:stretch>
        </p:blipFill>
        <p:spPr bwMode="auto">
          <a:xfrm>
            <a:off x="5429256" y="2643182"/>
            <a:ext cx="3265715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Обеспечение успешной социализации личности ребенка: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социально-педагогическая поддержка становления и развития </a:t>
            </a:r>
            <a:r>
              <a:rPr lang="ru-RU" b="1" u="sng" dirty="0" smtClean="0">
                <a:solidFill>
                  <a:srgbClr val="0033CC"/>
                </a:solidFill>
              </a:rPr>
              <a:t>высоконравственного, ответственного, инициативного и компетентного гражданина России</a:t>
            </a:r>
            <a:endParaRPr lang="ru-RU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Приоритет развития общего образования СВО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период 2015-2018 гг.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education-portal.com/cimages/multimages/16/student-social-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3" y="4000495"/>
            <a:ext cx="3810007" cy="285750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9742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российской </a:t>
            </a:r>
            <a:r>
              <a:rPr lang="ru-RU" sz="1800" b="1" dirty="0" smtClean="0">
                <a:latin typeface="+mn-lt"/>
              </a:rPr>
              <a:t>гражданской идентичности</a:t>
            </a:r>
            <a:r>
              <a:rPr lang="ru-RU" sz="1800" dirty="0" smtClean="0">
                <a:latin typeface="+mn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укрепление веры в Россию, </a:t>
            </a:r>
            <a:r>
              <a:rPr lang="ru-RU" sz="1800" b="1" dirty="0" smtClean="0">
                <a:latin typeface="+mn-lt"/>
              </a:rPr>
              <a:t>чувства личной ответственности </a:t>
            </a:r>
            <a:r>
              <a:rPr lang="ru-RU" sz="1800" dirty="0" smtClean="0">
                <a:latin typeface="+mn-lt"/>
              </a:rPr>
              <a:t>за Отечество;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</a:t>
            </a:r>
            <a:r>
              <a:rPr lang="ru-RU" sz="1800" b="1" dirty="0" smtClean="0">
                <a:latin typeface="+mn-lt"/>
              </a:rPr>
              <a:t>патриотизма</a:t>
            </a:r>
            <a:r>
              <a:rPr lang="ru-RU" sz="1800" dirty="0" smtClean="0">
                <a:latin typeface="+mn-lt"/>
              </a:rPr>
              <a:t> и гражданской солидарности;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</a:t>
            </a:r>
            <a:r>
              <a:rPr lang="ru-RU" sz="1800" b="1" dirty="0" smtClean="0">
                <a:latin typeface="+mn-lt"/>
              </a:rPr>
              <a:t>навыков сотрудничества </a:t>
            </a:r>
            <a:r>
              <a:rPr lang="ru-RU" sz="1800" dirty="0" smtClean="0">
                <a:latin typeface="+mn-lt"/>
              </a:rPr>
              <a:t>с педагогами, сверстниками, родителями, старшими и младшими;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у подростков </a:t>
            </a:r>
            <a:r>
              <a:rPr lang="ru-RU" sz="1800" b="1" dirty="0" smtClean="0">
                <a:latin typeface="+mn-lt"/>
              </a:rPr>
              <a:t>социальных компетенций</a:t>
            </a:r>
            <a:r>
              <a:rPr lang="ru-RU" sz="1800" dirty="0" smtClean="0">
                <a:latin typeface="+mn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</a:t>
            </a:r>
            <a:r>
              <a:rPr lang="ru-RU" sz="1800" b="1" dirty="0" smtClean="0">
                <a:latin typeface="+mn-lt"/>
              </a:rPr>
              <a:t>укрепление доверия </a:t>
            </a:r>
            <a:r>
              <a:rPr lang="ru-RU" sz="1800" dirty="0" smtClean="0">
                <a:latin typeface="+mn-lt"/>
              </a:rPr>
              <a:t>к другим людям, у государству;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</a:t>
            </a:r>
            <a:r>
              <a:rPr lang="ru-RU" sz="1800" b="1" dirty="0" smtClean="0">
                <a:latin typeface="+mn-lt"/>
              </a:rPr>
              <a:t>доброжелательности и эмоциональной отзывчивости, понимания и сопереживания</a:t>
            </a:r>
            <a:r>
              <a:rPr lang="ru-RU" sz="1800" dirty="0" smtClean="0">
                <a:latin typeface="+mn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усвоение гуманистических и демократических </a:t>
            </a:r>
            <a:r>
              <a:rPr lang="ru-RU" sz="1800" b="1" dirty="0" smtClean="0">
                <a:latin typeface="+mn-lt"/>
              </a:rPr>
              <a:t>ценностных ориентаций</a:t>
            </a:r>
            <a:r>
              <a:rPr lang="ru-RU" sz="1800" dirty="0" smtClean="0">
                <a:latin typeface="+mn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</a:t>
            </a:r>
            <a:r>
              <a:rPr lang="ru-RU" sz="1800" b="1" dirty="0" smtClean="0">
                <a:latin typeface="+mn-lt"/>
              </a:rPr>
              <a:t>формирование культуры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+mn-lt"/>
              </a:rPr>
              <a:t>межэтнического общения</a:t>
            </a:r>
            <a:r>
              <a:rPr lang="ru-RU" sz="1800" dirty="0" smtClean="0">
                <a:latin typeface="+mn-lt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уважения к культурным,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религиозным традициям,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образу жизни представителей народов России.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33CC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области формирования социальной культуры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Развитие системы общего образования</a:t>
            </a:r>
          </a:p>
          <a:p>
            <a:pPr lvl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повышение качества образования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ru-RU" sz="2800" b="1" dirty="0" smtClean="0"/>
              <a:t>общее образование, соответствующее предпочтениям, способностям и жизненным планам школьников и их семей, перспективным задачам развития России, Самарского региона и подведомственных территорий</a:t>
            </a:r>
          </a:p>
          <a:p>
            <a:pPr lvl="0">
              <a:buNone/>
            </a:pPr>
            <a:endParaRPr lang="ru-RU" sz="2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Федеральные приоритеты развития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среднесрочный период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 2018 г.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643042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5400000">
            <a:off x="3679025" y="2178835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0006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Изучение Конституции Российской Федерации, символики государства.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Знакомство с героическими страницами истории России, жизнью замечательных людей, с обязанностями гражданина ; Знакомство с историей и культурой родного края, фольклором  - беседы, экскурсии, просмотр кинофильмов, путешествия по историческим и памятным местам, сюжетно-ролевые игры гражданского и историко-патриотического содержания, изучение учебных дисциплин.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Знакомство с важнейшими событиями в истории нашей страны, содержанием и значением государственных праздников- классные часы, беседы, фильмы, праздники.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Знакомство с деятельностью общественных организаций патриотической и гражданской направленности, детско-юношеских движений - экскурсии, встречи и беседы с представителями общественных организаций, участие в социальных проектах и мероприятиях, проводимых детско-юношескими организациями.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Беседы о подвигах Российской армии, защитниках Отечества, игры военно-патриотического содержания, конкурсы и спортивные соревнования, сюжетно-ролевых игры на местности, встречи с ветеранами и военнослужащими.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Организация и проведение национально-культурных праздников.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/>
              <a:t> Встречи и беседы с выпускниками своей школы.</a:t>
            </a:r>
            <a:endParaRPr lang="ru-RU" sz="1600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Воспитание гражданственности, патриотизма, </a:t>
            </a:r>
          </a:p>
          <a:p>
            <a:pPr algn="ctr">
              <a:defRPr/>
            </a:pPr>
            <a:r>
              <a:rPr lang="ru-RU" sz="5000" b="1" dirty="0" smtClean="0">
                <a:solidFill>
                  <a:schemeClr val="bg1"/>
                </a:solidFill>
              </a:rPr>
              <a:t>уважения к правам, свободам и обязанностям человека</a:t>
            </a:r>
          </a:p>
          <a:p>
            <a:pPr algn="ctr">
              <a:defRPr/>
            </a:pPr>
            <a:endParaRPr lang="ru-RU" sz="5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000" b="1" dirty="0" smtClean="0">
                <a:solidFill>
                  <a:srgbClr val="FF0000"/>
                </a:solidFill>
              </a:rPr>
              <a:t>Виды деятельности и формы  занятий с обучающимися </a:t>
            </a:r>
          </a:p>
          <a:p>
            <a:pPr algn="ctr">
              <a:defRPr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000660"/>
          </a:xfrm>
        </p:spPr>
        <p:txBody>
          <a:bodyPr>
            <a:no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u="sng" dirty="0" smtClean="0"/>
              <a:t>Участие в улучшении школьной среды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err="1" smtClean="0"/>
              <a:t>Овладевание</a:t>
            </a:r>
            <a:r>
              <a:rPr lang="ru-RU" sz="1600" b="1" dirty="0" smtClean="0"/>
              <a:t> формами и методами самовоспитания: самокритика, самовнушение, самообязательство, </a:t>
            </a:r>
            <a:r>
              <a:rPr lang="ru-RU" sz="1600" b="1" dirty="0" err="1" smtClean="0"/>
              <a:t>самопереключение</a:t>
            </a:r>
            <a:r>
              <a:rPr lang="ru-RU" sz="1600" b="1" dirty="0" smtClean="0"/>
              <a:t>, эмоционально-мысленный перенос в положение другого человека - тренинги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smtClean="0"/>
              <a:t>Участие в разнообразных видах и типах отношений в основных сферах своей жизнедеятельности: общение, учёба, игра, спорт, творчество, увлечения (хобби).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smtClean="0"/>
              <a:t>Приобретение опыта учебного сотрудничества: сотрудничество со сверстниками и с учителями.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u="sng" dirty="0" smtClean="0"/>
              <a:t>Участие в школьном самоуправлении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u="sng" dirty="0" smtClean="0"/>
              <a:t>Разработка и участие в социальных проектах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b="1" dirty="0" smtClean="0"/>
              <a:t>Учатся реконструировать (в форме описаний, презентаций, фото- и видеоматериалов и др.) определённые ситуации, имитирующие социальные отношения в ходе выполнения ролевых проектов.</a:t>
            </a:r>
            <a:endParaRPr lang="ru-RU" sz="1600" b="1" dirty="0" smtClean="0">
              <a:ea typeface="Times New Roman"/>
              <a:cs typeface="Times New Roman"/>
            </a:endParaRPr>
          </a:p>
          <a:p>
            <a:pPr algn="just">
              <a:buFont typeface="Wingdings" pitchFamily="2" charset="2"/>
              <a:buChar char="v"/>
            </a:pPr>
            <a:endParaRPr lang="ru-RU" sz="1600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71636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Воспитание социальной ответственности и компетентности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endParaRPr lang="ru-RU" sz="5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000" b="1" dirty="0" smtClean="0">
                <a:solidFill>
                  <a:srgbClr val="FF0000"/>
                </a:solidFill>
              </a:rPr>
              <a:t>Виды деятельности и формы  занятий с обучающимися </a:t>
            </a:r>
          </a:p>
          <a:p>
            <a:pPr algn="ctr">
              <a:defRPr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/>
          </p:cNvSpPr>
          <p:nvPr/>
        </p:nvSpPr>
        <p:spPr bwMode="auto">
          <a:xfrm>
            <a:off x="0" y="1357298"/>
            <a:ext cx="36353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Традиционный взгляд: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Воспитание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передача старшими поколениями социального опыта и активное его усвоение и воспроизведение новыми поколениями.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1300" dirty="0"/>
              <a:t>Какой требовался результат</a:t>
            </a:r>
            <a:r>
              <a:rPr lang="ru-RU" sz="1300" dirty="0" smtClean="0"/>
              <a:t>?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1300" dirty="0"/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«Хорошее прошлое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положительно опасно,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если делает нас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удовлетворенными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настоящим и,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следовательно, не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готовыми к 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будущему»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Чарльз В. Элиот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2200" dirty="0">
              <a:solidFill>
                <a:schemeClr val="hlink"/>
              </a:solidFill>
            </a:endParaRP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3779838" y="1412875"/>
            <a:ext cx="0" cy="360045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противореч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72074"/>
            <a:ext cx="1000132" cy="15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получить новый образовательный результат?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428736"/>
            <a:ext cx="2907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Школа будущего: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143372" y="1928802"/>
            <a:ext cx="5435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buClr>
                <a:schemeClr val="bg1"/>
              </a:buClr>
            </a:pP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143116"/>
            <a:ext cx="5072066" cy="262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 -  </a:t>
            </a:r>
            <a:r>
              <a:rPr lang="ru-RU" b="1" dirty="0" smtClean="0">
                <a:solidFill>
                  <a:schemeClr val="tx1"/>
                </a:solidFill>
              </a:rPr>
              <a:t>активное социальное     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взаимодействие взрослых и детей 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сфере их совместного бытия (</a:t>
            </a:r>
            <a:r>
              <a:rPr lang="ru-RU" b="1" dirty="0" err="1" smtClean="0">
                <a:solidFill>
                  <a:schemeClr val="tx1"/>
                </a:solidFill>
              </a:rPr>
              <a:t>со-бытия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5538" name="Picture 2" descr="http://www.goodclipart.ru/data/obuchenie/EDCATION1/21/ED05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76011"/>
            <a:ext cx="1023932" cy="2381989"/>
          </a:xfrm>
          <a:prstGeom prst="rect">
            <a:avLst/>
          </a:prstGeom>
          <a:noFill/>
        </p:spPr>
      </p:pic>
      <p:pic>
        <p:nvPicPr>
          <p:cNvPr id="65540" name="Picture 4" descr="http://img1.liveinternet.ru/images/attach/c/3/77/367/77367161_2Dsumka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r="54117"/>
          <a:stretch>
            <a:fillRect/>
          </a:stretch>
        </p:blipFill>
        <p:spPr bwMode="auto">
          <a:xfrm>
            <a:off x="4429124" y="3357562"/>
            <a:ext cx="952441" cy="183648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5542" name="Picture 6" descr="http://img1.liveinternet.ru/images/attach/c/3/77/367/77367161_2Dsumka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45883"/>
          <a:stretch>
            <a:fillRect/>
          </a:stretch>
        </p:blipFill>
        <p:spPr bwMode="auto">
          <a:xfrm>
            <a:off x="7715272" y="3429000"/>
            <a:ext cx="1027591" cy="17145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6" name="Стрелка вверх 15"/>
          <p:cNvSpPr/>
          <p:nvPr/>
        </p:nvSpPr>
        <p:spPr>
          <a:xfrm rot="8326673">
            <a:off x="5356053" y="5160616"/>
            <a:ext cx="305205" cy="114967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153353">
            <a:off x="5157406" y="5279251"/>
            <a:ext cx="305205" cy="146856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5400000">
            <a:off x="6491100" y="3295850"/>
            <a:ext cx="305205" cy="171451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155238">
            <a:off x="7277337" y="5139123"/>
            <a:ext cx="305205" cy="114967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2844170">
            <a:off x="7478006" y="5405966"/>
            <a:ext cx="305205" cy="126759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6455381" y="2974380"/>
            <a:ext cx="305205" cy="16430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Образовательное событие </a:t>
            </a:r>
            <a:r>
              <a:rPr lang="ru-RU" b="1" i="1" dirty="0" smtClean="0"/>
              <a:t>– </a:t>
            </a:r>
            <a:r>
              <a:rPr lang="ru-RU" b="1" u="sng" dirty="0" smtClean="0">
                <a:latin typeface="+mn-lt"/>
              </a:rPr>
              <a:t>совместная</a:t>
            </a:r>
            <a:r>
              <a:rPr lang="ru-RU" b="1" dirty="0" smtClean="0">
                <a:latin typeface="+mn-lt"/>
              </a:rPr>
              <a:t> (ребенка и взрослого)  яркая, </a:t>
            </a:r>
            <a:r>
              <a:rPr lang="ru-RU" b="1" u="sng" dirty="0" smtClean="0">
                <a:latin typeface="+mn-lt"/>
              </a:rPr>
              <a:t>личностно</a:t>
            </a:r>
            <a:r>
              <a:rPr lang="ru-RU" b="1" dirty="0" smtClean="0">
                <a:latin typeface="+mn-lt"/>
              </a:rPr>
              <a:t>-</a:t>
            </a:r>
            <a:r>
              <a:rPr lang="ru-RU" b="1" u="sng" dirty="0" smtClean="0">
                <a:latin typeface="+mn-lt"/>
              </a:rPr>
              <a:t>ориентированная</a:t>
            </a:r>
            <a:r>
              <a:rPr lang="ru-RU" b="1" dirty="0" smtClean="0">
                <a:latin typeface="+mn-lt"/>
              </a:rPr>
              <a:t>, </a:t>
            </a:r>
            <a:r>
              <a:rPr lang="ru-RU" b="1" u="sng" dirty="0" smtClean="0">
                <a:latin typeface="+mn-lt"/>
              </a:rPr>
              <a:t>личностно-значимая</a:t>
            </a:r>
            <a:r>
              <a:rPr lang="ru-RU" b="1" dirty="0" smtClean="0">
                <a:latin typeface="+mn-lt"/>
              </a:rPr>
              <a:t> образовательная деятельность, последствием которой должно стать </a:t>
            </a:r>
            <a:r>
              <a:rPr lang="ru-RU" b="1" u="sng" dirty="0" smtClean="0">
                <a:latin typeface="+mn-lt"/>
              </a:rPr>
              <a:t>повышение мотивации </a:t>
            </a:r>
            <a:r>
              <a:rPr lang="ru-RU" b="1" dirty="0" smtClean="0">
                <a:latin typeface="+mn-lt"/>
              </a:rPr>
              <a:t>ребенка к дальнейшей познавательной деятельности, в большей степени </a:t>
            </a:r>
            <a:r>
              <a:rPr lang="ru-RU" b="1" u="sng" dirty="0" smtClean="0">
                <a:latin typeface="+mn-lt"/>
              </a:rPr>
              <a:t>самостоятельной</a:t>
            </a:r>
            <a:r>
              <a:rPr lang="ru-RU" b="1" dirty="0" smtClean="0">
                <a:latin typeface="+mn-lt"/>
              </a:rPr>
              <a:t> (исследование, поиск, развитие…)</a:t>
            </a:r>
            <a:endParaRPr lang="ru-RU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Образовательное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событие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500306"/>
          <a:ext cx="7429520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-конечная звезда 4"/>
          <p:cNvSpPr/>
          <p:nvPr/>
        </p:nvSpPr>
        <p:spPr>
          <a:xfrm>
            <a:off x="6858016" y="2428868"/>
            <a:ext cx="2285984" cy="214314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а) </a:t>
            </a:r>
            <a:r>
              <a:rPr lang="ru-RU" sz="1800" b="1" dirty="0" smtClean="0">
                <a:latin typeface="+mn-lt"/>
              </a:rPr>
              <a:t>беседы, классные часы, диспуты, дискуссии, публичные выступления, просмотры и обсуждение видеофрагментов, фильмов, экскурсии ,туристические походы необходимо ориентировать на актуальные для школьников в данный момент моральные проблемы, с максимальным пробуждением и использованием их личной инициативы и участия; </a:t>
            </a:r>
          </a:p>
          <a:p>
            <a:pPr>
              <a:buNone/>
            </a:pPr>
            <a:r>
              <a:rPr lang="ru-RU" sz="1800" b="1" dirty="0" smtClean="0">
                <a:latin typeface="+mn-lt"/>
              </a:rPr>
              <a:t>б) конкурсы, викторины, игры, концерты, спортивные соревнования, эстафеты, марафоны, студии, презентации, выставки, кружки должны быть максимально нацелены не на выявление «лучших» и «проигравших», а на создание возможности </a:t>
            </a:r>
            <a:r>
              <a:rPr lang="ru-RU" sz="1800" b="1" i="1" dirty="0" smtClean="0">
                <a:latin typeface="+mn-lt"/>
              </a:rPr>
              <a:t>каждому </a:t>
            </a:r>
            <a:r>
              <a:rPr lang="ru-RU" sz="1800" b="1" dirty="0" smtClean="0">
                <a:latin typeface="+mn-lt"/>
              </a:rPr>
              <a:t>раскрыть себя с лучшей стороны, проявить свои лучшие качества творчества, солидарности, взаимопомощи и т.п.;</a:t>
            </a:r>
          </a:p>
          <a:p>
            <a:pPr>
              <a:buNone/>
            </a:pPr>
            <a:r>
              <a:rPr lang="ru-RU" sz="1800" b="1" dirty="0" smtClean="0">
                <a:latin typeface="+mn-lt"/>
              </a:rPr>
              <a:t>в) полезные добрые дела: акции помощи, проекты – решения общественных проблем, подготовка театральных постановок, праздников для определённой аудитории: младшие, ветераны, люди с ограниченными возможностями и т.п. (с учётом условий пункта а).</a:t>
            </a:r>
          </a:p>
          <a:p>
            <a:pPr>
              <a:buNone/>
            </a:pPr>
            <a:r>
              <a:rPr lang="ru-RU" sz="1800" b="1" dirty="0" smtClean="0">
                <a:latin typeface="+mn-lt"/>
              </a:rPr>
              <a:t>г) ситуации решения моральных проблем – целенаправленно созданные педагогом должны ставить  ученика, группу учеников перед необходимостью сделать моральный выбор в неоднозначной противоречивой ситуации реальной практической деятельности.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Проектируем образовательное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событие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cls-tambov.ru/ru/bibliograph/%C4%EB%FF%20%C2%E0%F1,%20%F3%F7%E8%F2%E5%EB%FF%202/%CD%EE%E2%FB%E5%20%EF%E5%E4%E0%E3%EE%E3%E8%F7%E5%F1%EA%E8%E5%20%F2%E5%F5%ED%EE%EB%EE%E3%E8%E8%202.file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071465"/>
            <a:ext cx="2071670" cy="17865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429156" cy="455453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Информационные (компьютерные, мультимедиа, сетевые, дистанционные) технологии</a:t>
            </a:r>
          </a:p>
          <a:p>
            <a:pPr lvl="0">
              <a:spcBef>
                <a:spcPts val="0"/>
              </a:spcBef>
            </a:pP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Проектные и </a:t>
            </a:r>
            <a:r>
              <a:rPr lang="ru-RU" sz="2000" dirty="0" err="1" smtClean="0">
                <a:latin typeface="+mn-lt"/>
              </a:rPr>
              <a:t>деятельностные</a:t>
            </a:r>
            <a:r>
              <a:rPr lang="ru-RU" sz="2000" dirty="0" smtClean="0">
                <a:latin typeface="+mn-lt"/>
              </a:rPr>
              <a:t> технологии    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                                  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Игровые технологии: имитационные;  операционные; исполнение ролей; «деловой театр»; </a:t>
            </a:r>
            <a:r>
              <a:rPr lang="ru-RU" sz="2000" dirty="0" err="1" smtClean="0">
                <a:latin typeface="+mn-lt"/>
              </a:rPr>
              <a:t>психодрама</a:t>
            </a:r>
            <a:r>
              <a:rPr lang="ru-RU" sz="2000" dirty="0" smtClean="0">
                <a:latin typeface="+mn-lt"/>
              </a:rPr>
              <a:t> и </a:t>
            </a:r>
            <a:r>
              <a:rPr lang="ru-RU" sz="2000" dirty="0" err="1" smtClean="0">
                <a:latin typeface="+mn-lt"/>
              </a:rPr>
              <a:t>социодрама</a:t>
            </a:r>
            <a:r>
              <a:rPr lang="ru-RU" sz="2000" dirty="0" smtClean="0"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Технологии личностно-ориентированного воспитания</a:t>
            </a:r>
          </a:p>
          <a:p>
            <a:pPr lvl="0">
              <a:spcBef>
                <a:spcPts val="0"/>
              </a:spcBef>
              <a:buNone/>
            </a:pP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dirty="0" err="1" smtClean="0">
                <a:latin typeface="+mn-lt"/>
              </a:rPr>
              <a:t>Этнопедагогические</a:t>
            </a:r>
            <a:r>
              <a:rPr lang="ru-RU" sz="2000" dirty="0" smtClean="0">
                <a:latin typeface="+mn-lt"/>
              </a:rPr>
              <a:t> технологии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4" y="1500174"/>
            <a:ext cx="4357686" cy="46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Коллективные и групповые способы обучения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Эвристическое обучение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Диалог культур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Проблемное обучение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Деловая корзина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Форум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Обсуждение вполголоса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«Думай и слушай»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Панельная дискуссия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Программа саморазвития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Тренинги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Коучинг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и другие.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Новый результат потребует применения новых педагогических технологий</a:t>
            </a:r>
            <a:endParaRPr kumimoji="0" lang="ru-RU" sz="3200" b="0" i="0" u="none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42852"/>
            <a:ext cx="321471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«Воспитательный идеал» – качества личности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1714512" cy="71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1428736"/>
            <a:ext cx="142876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5206" y="285728"/>
            <a:ext cx="1643074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14290"/>
            <a:ext cx="1714512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Гражданственность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1428736"/>
            <a:ext cx="1357322" cy="571504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1428736"/>
            <a:ext cx="1428760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44" y="2143116"/>
            <a:ext cx="8858312" cy="4572032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143108" y="2285992"/>
            <a:ext cx="4714908" cy="457200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928934"/>
            <a:ext cx="2571768" cy="1071570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Внешкольная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214818"/>
            <a:ext cx="2571768" cy="107157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5500702"/>
            <a:ext cx="2571768" cy="1071570"/>
          </a:xfrm>
          <a:prstGeom prst="rect">
            <a:avLst/>
          </a:prstGeom>
          <a:solidFill>
            <a:srgbClr val="99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Урочная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14678" y="3357562"/>
            <a:ext cx="150019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Социальные практики (решение общественно значимой задачи)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857752" y="3286124"/>
            <a:ext cx="114300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гражданского поведения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286248" y="335756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286116" y="4572008"/>
            <a:ext cx="150019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Культурные практики (участие в культурном событии)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857752" y="4572008"/>
            <a:ext cx="114300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творческого поведения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429124" y="4643446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6116" y="5857892"/>
            <a:ext cx="1500198" cy="64294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Учеба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-знания о ценностях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-оценки поступков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-выбор поступков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714876" y="5786454"/>
            <a:ext cx="1285884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учебного взаимодействия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214810" y="585789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5214950"/>
            <a:ext cx="1808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Деятельность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5214950"/>
            <a:ext cx="8549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Школа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5214950"/>
            <a:ext cx="10246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Ученики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000364" y="5429264"/>
            <a:ext cx="857256" cy="14294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00694" y="5429264"/>
            <a:ext cx="857256" cy="1588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43240" y="2143116"/>
            <a:ext cx="29991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Общественная среда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 rot="17152751">
            <a:off x="1966572" y="2734857"/>
            <a:ext cx="504304" cy="120213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 rot="17152751">
            <a:off x="2122085" y="1666366"/>
            <a:ext cx="572605" cy="187416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Произведе-ния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Выноска со стрелкой вниз 42"/>
          <p:cNvSpPr/>
          <p:nvPr/>
        </p:nvSpPr>
        <p:spPr>
          <a:xfrm rot="3978857">
            <a:off x="6637534" y="1641166"/>
            <a:ext cx="572605" cy="207682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организации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Выноска со стрелкой вниз 43"/>
          <p:cNvSpPr/>
          <p:nvPr/>
        </p:nvSpPr>
        <p:spPr>
          <a:xfrm rot="4618068">
            <a:off x="6650682" y="2625985"/>
            <a:ext cx="476911" cy="156668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общения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Выноска со стрелкой вниз 44"/>
          <p:cNvSpPr/>
          <p:nvPr/>
        </p:nvSpPr>
        <p:spPr>
          <a:xfrm rot="6063940">
            <a:off x="6648291" y="3387218"/>
            <a:ext cx="476911" cy="1566688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1071546"/>
            <a:ext cx="1990737" cy="369332"/>
          </a:xfrm>
          <a:prstGeom prst="rect">
            <a:avLst/>
          </a:prstGeom>
          <a:solidFill>
            <a:srgbClr val="00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Базовые ценности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7072330" y="3357562"/>
            <a:ext cx="1928826" cy="192882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7464445" y="1821645"/>
            <a:ext cx="3072628" cy="794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6429388" y="285728"/>
            <a:ext cx="2571768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42844" y="214290"/>
            <a:ext cx="2928958" cy="1588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-1500627" y="1857761"/>
            <a:ext cx="3286942" cy="1588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42844" y="3500438"/>
            <a:ext cx="2143140" cy="2000264"/>
          </a:xfrm>
          <a:prstGeom prst="line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носка со стрелкой вниз 39"/>
          <p:cNvSpPr/>
          <p:nvPr/>
        </p:nvSpPr>
        <p:spPr>
          <a:xfrm rot="15303465">
            <a:off x="1859122" y="3206631"/>
            <a:ext cx="572605" cy="1922252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власти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kelompok14itbseamolecbatch5.files.wordpress.com/2011/12/3d-design-free-3d-wallpaper-for-desktop_1920x1200_81206.jpg?w=440&amp;h=240&amp;crop=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929058" y="4571999"/>
            <a:ext cx="4191000" cy="2286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28628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документов федерального и регионального уровней: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Федеральный государственный образовательный стандарт общего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Концепция духовно-нравственного воспитания и развития личности гражданина России 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Фундаментальное ядро содержания общего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Примерная программа воспитания и социализации обучающихся.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Осуществление информационного поиска и накопление научно-методических материалов по теме Программы.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Формулировка целей и задач, ожидаемых результатов и эффектов Программы.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перечня показателей и критериев их оценки. 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и анализ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фактических значений показателей социализации школьников и факторов, влияющих на них.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особенностей социальной среды, в которой находятся ОО.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ресурсного обеспечения и материально-технической базы.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запросов обучающихся и их родителей.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опыта работы прошлых лет.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643074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Системный анализ готовности образовательной сети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 разработке и реализации Программы социализации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(на уровне ОО и на уровне округа)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643998" cy="4929222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/>
              <a:t>Развитие </a:t>
            </a:r>
            <a:r>
              <a:rPr lang="ru-RU" sz="1800" b="1" dirty="0" smtClean="0">
                <a:latin typeface="+mn-lt"/>
              </a:rPr>
              <a:t>культурно-воспитательной, социально-воспитательной, эколого-воспитательной, эстетической образовательной среды</a:t>
            </a:r>
          </a:p>
          <a:p>
            <a:pPr lvl="0"/>
            <a:r>
              <a:rPr lang="ru-RU" sz="1800" b="1" dirty="0" smtClean="0">
                <a:latin typeface="+mn-lt"/>
              </a:rPr>
              <a:t>Системность в работе школ с семьей</a:t>
            </a:r>
          </a:p>
          <a:p>
            <a:pPr lvl="0"/>
            <a:r>
              <a:rPr lang="ru-RU" sz="1800" b="1" dirty="0" smtClean="0">
                <a:latin typeface="+mn-lt"/>
              </a:rPr>
              <a:t>Взаимодействие школ с социальными субъектами воспитания</a:t>
            </a:r>
          </a:p>
          <a:p>
            <a:pPr lvl="0"/>
            <a:r>
              <a:rPr lang="ru-RU" sz="1800" b="1" dirty="0" smtClean="0">
                <a:latin typeface="+mn-lt"/>
              </a:rPr>
              <a:t>Развитие системы </a:t>
            </a:r>
            <a:r>
              <a:rPr lang="ru-RU" sz="1800" b="1" dirty="0" err="1" smtClean="0">
                <a:latin typeface="+mn-lt"/>
              </a:rPr>
              <a:t>межпредметных</a:t>
            </a:r>
            <a:r>
              <a:rPr lang="ru-RU" sz="1800" b="1" dirty="0" smtClean="0">
                <a:latin typeface="+mn-lt"/>
              </a:rPr>
              <a:t> связей</a:t>
            </a:r>
          </a:p>
          <a:p>
            <a:pPr lvl="0"/>
            <a:r>
              <a:rPr lang="ru-RU" sz="1800" b="1" dirty="0" smtClean="0">
                <a:latin typeface="+mn-lt"/>
              </a:rPr>
              <a:t>Интеграция учебной, </a:t>
            </a:r>
            <a:r>
              <a:rPr lang="ru-RU" sz="1800" b="1" dirty="0" err="1" smtClean="0">
                <a:latin typeface="+mn-lt"/>
              </a:rPr>
              <a:t>внеучебной</a:t>
            </a:r>
            <a:r>
              <a:rPr lang="ru-RU" sz="1800" b="1" dirty="0" smtClean="0">
                <a:latin typeface="+mn-lt"/>
              </a:rPr>
              <a:t>, внешкольной, семейно-воспитательной, общественно- полезной деятельности </a:t>
            </a:r>
          </a:p>
          <a:p>
            <a:pPr lvl="0"/>
            <a:r>
              <a:rPr lang="ru-RU" sz="1800" b="1" dirty="0" smtClean="0">
                <a:latin typeface="+mn-lt"/>
              </a:rPr>
              <a:t>Направленность программ воспитания и социализации обучающихся на решение проблем их личной, семейной и школьной жизни, а также проблем поселка, района, города, области, республики, края, России</a:t>
            </a:r>
          </a:p>
          <a:p>
            <a:pPr lvl="0"/>
            <a:r>
              <a:rPr lang="ru-RU" sz="1800" b="1" dirty="0" smtClean="0">
                <a:latin typeface="+mn-lt"/>
              </a:rPr>
              <a:t>Педагогическая поддержка детско-юношеских и молодежных организаций и движений, содействующих духовно-нравственному развитию гражданина России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Требования к условиям реализации Программы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643074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Дальнейшие действия БУК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3043230" cy="4357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00430" y="1785926"/>
            <a:ext cx="5186370" cy="4340237"/>
          </a:xfrm>
        </p:spPr>
        <p:txBody>
          <a:bodyPr/>
          <a:lstStyle/>
          <a:p>
            <a:r>
              <a:rPr lang="ru-RU" dirty="0" smtClean="0"/>
              <a:t>Разработка плана-графика мероприятий</a:t>
            </a:r>
          </a:p>
          <a:p>
            <a:r>
              <a:rPr lang="ru-RU" dirty="0" smtClean="0"/>
              <a:t>Разработка плана контроля и технологической карты контроля</a:t>
            </a:r>
          </a:p>
          <a:p>
            <a:r>
              <a:rPr lang="ru-RU" dirty="0" smtClean="0"/>
              <a:t>Организация мониторинга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Развитие системы общего образования</a:t>
            </a:r>
            <a:r>
              <a:rPr lang="ru-RU" b="1" dirty="0" smtClean="0"/>
              <a:t>:</a:t>
            </a:r>
            <a:endParaRPr lang="ru-RU" sz="2800" dirty="0" smtClean="0"/>
          </a:p>
          <a:p>
            <a:pPr lvl="1"/>
            <a:r>
              <a:rPr lang="ru-RU" sz="3800" b="1" u="sng" dirty="0" smtClean="0"/>
              <a:t>Качественное освоения ФГОС второго поколения</a:t>
            </a:r>
            <a:r>
              <a:rPr lang="ru-RU" sz="3800" b="1" dirty="0" smtClean="0"/>
              <a:t>;</a:t>
            </a:r>
            <a:endParaRPr lang="ru-RU" sz="3800" dirty="0" smtClean="0"/>
          </a:p>
          <a:p>
            <a:pPr lvl="1"/>
            <a:r>
              <a:rPr lang="ru-RU" sz="3800" b="1" u="sng" dirty="0" smtClean="0"/>
              <a:t>Успешная социализация </a:t>
            </a:r>
            <a:r>
              <a:rPr lang="ru-RU" sz="3800" b="1" dirty="0" smtClean="0"/>
              <a:t>обучающихся, развитие </a:t>
            </a:r>
            <a:r>
              <a:rPr lang="ru-RU" sz="3800" b="1" u="sng" dirty="0" smtClean="0"/>
              <a:t>социально-позитивных инициатив </a:t>
            </a:r>
            <a:r>
              <a:rPr lang="ru-RU" sz="3800" b="1" dirty="0" smtClean="0"/>
              <a:t>молодежи, предполагающих возможность </a:t>
            </a:r>
            <a:r>
              <a:rPr lang="ru-RU" sz="3800" b="1" u="sng" dirty="0" smtClean="0"/>
              <a:t>предъявления собственной  успешности</a:t>
            </a:r>
            <a:r>
              <a:rPr lang="ru-RU" sz="3800" b="1" dirty="0" smtClean="0"/>
              <a:t>;</a:t>
            </a:r>
            <a:endParaRPr lang="ru-RU" sz="3800" dirty="0" smtClean="0"/>
          </a:p>
          <a:p>
            <a:pPr lvl="1"/>
            <a:r>
              <a:rPr lang="ru-RU" sz="3800" b="1" dirty="0" smtClean="0"/>
              <a:t>Развитие системы поддерживающего образования</a:t>
            </a:r>
            <a:endParaRPr lang="ru-RU" sz="3800" dirty="0" smtClean="0"/>
          </a:p>
          <a:p>
            <a:pPr lvl="1"/>
            <a:r>
              <a:rPr lang="ru-RU" sz="3800" b="1" dirty="0" smtClean="0"/>
              <a:t>Развитие системы профессиональной ориентации:</a:t>
            </a:r>
            <a:endParaRPr lang="ru-RU" sz="3800" dirty="0" smtClean="0"/>
          </a:p>
          <a:p>
            <a:pPr lvl="2"/>
            <a:r>
              <a:rPr lang="ru-RU" b="1" dirty="0" smtClean="0"/>
              <a:t>Разработка Концепции развития региональной системы профориентации;</a:t>
            </a:r>
            <a:endParaRPr lang="ru-RU" sz="2000" dirty="0" smtClean="0"/>
          </a:p>
          <a:p>
            <a:pPr lvl="2"/>
            <a:r>
              <a:rPr lang="ru-RU" b="1" dirty="0" smtClean="0"/>
              <a:t>Повышение привлекательности для выпускников школ продолжения  образования в Самарской области;</a:t>
            </a:r>
            <a:endParaRPr lang="ru-RU" sz="2000" dirty="0" smtClean="0"/>
          </a:p>
          <a:p>
            <a:pPr lvl="2"/>
            <a:r>
              <a:rPr lang="ru-RU" b="1" dirty="0" smtClean="0"/>
              <a:t>Модернизация профессиональной работы со старшеклассниками, в т.ч. с привлечением производственной базы предприятий;</a:t>
            </a:r>
            <a:endParaRPr lang="ru-RU" sz="2000" dirty="0" smtClean="0"/>
          </a:p>
          <a:p>
            <a:pPr lvl="2"/>
            <a:r>
              <a:rPr lang="ru-RU" b="1" dirty="0" smtClean="0"/>
              <a:t>Повышение результативности  взаимодействия сельских школ с сельхозпроизводителями.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Региональные приоритеты развития образования на период 2013-2015 гг.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          </a:t>
            </a:r>
            <a:r>
              <a:rPr lang="ru-RU" sz="1800" b="1" dirty="0" smtClean="0">
                <a:latin typeface="+mn-lt"/>
              </a:rPr>
              <a:t>Для выявления результатов социализации обучающихся принято рассматривать критерии оценки уровней их </a:t>
            </a:r>
            <a:r>
              <a:rPr lang="ru-RU" sz="1800" b="1" dirty="0" err="1" smtClean="0">
                <a:latin typeface="+mn-lt"/>
              </a:rPr>
              <a:t>сформированности</a:t>
            </a:r>
            <a:r>
              <a:rPr lang="ru-RU" sz="1800" b="1" dirty="0" smtClean="0">
                <a:latin typeface="+mn-lt"/>
              </a:rPr>
              <a:t>, которые условно можно представить таким образом:</a:t>
            </a:r>
          </a:p>
          <a:p>
            <a:pPr>
              <a:buNone/>
            </a:pPr>
            <a:endParaRPr lang="ru-RU" sz="18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2500306"/>
          <a:ext cx="6096000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7643834" y="2500306"/>
            <a:ext cx="484632" cy="412168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Уровневый 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критериальный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подходы к оценке результатов – требование ФГОС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545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 dirty="0" smtClean="0">
                <a:latin typeface="+mn-lt"/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Третий уровень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самый высокий, свидетельствует о том, что у подростка наблюдаются: 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действия, которые учитывают запросы времени, собственные интересы и индивидуальные особенности и свидетельствуют о потребности личности к саморазвитию и совершенствованию;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конкретные поступки, предполагающие нравственный выбор согласно голосу совести, моральным законам, этикетным нормам и осуществлять самоанализ собственных поступков и действий;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потребность реагировать на явления безответственного, асоциального поведения окружающих, оценивать эстетические объекты в искусстве и действительности;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собственная инициатива и активное участие в различных формах социально-культурной деятельности;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достаточно устойчивая ориентация на здоровый образ жизни, безопасную жизнедеятельность, социальную самоидентификацию и контроль над собственными действиями.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сформированности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328614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  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2794000"/>
          <a:ext cx="7358114" cy="42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357430"/>
            <a:ext cx="70096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должно стать предметом  диагностики?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42852"/>
            <a:ext cx="9144000" cy="142876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Мониторинг эффективности реализации</a:t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Программы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.haberturk.com/2011/02/21/603162_detay.jpg?-62169989992"/>
          <p:cNvPicPr>
            <a:picLocks noChangeAspect="1" noChangeArrowheads="1"/>
          </p:cNvPicPr>
          <p:nvPr/>
        </p:nvPicPr>
        <p:blipFill>
          <a:blip r:embed="rId2"/>
          <a:srcRect t="12584"/>
          <a:stretch>
            <a:fillRect/>
          </a:stretch>
        </p:blipFill>
        <p:spPr bwMode="auto">
          <a:xfrm>
            <a:off x="5024428" y="3157491"/>
            <a:ext cx="4119572" cy="27718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Положительная динамика</a:t>
            </a:r>
            <a:r>
              <a:rPr lang="ru-RU" sz="2000" dirty="0" smtClean="0">
                <a:latin typeface="+mn-lt"/>
              </a:rPr>
              <a:t>— увеличение значений выделенных показателей социализации обучающихся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Инертность положительной динамики  </a:t>
            </a:r>
            <a:r>
              <a:rPr lang="ru-RU" sz="2000" dirty="0" smtClean="0">
                <a:latin typeface="+mn-lt"/>
              </a:rPr>
              <a:t>подразумевает отсутствие характеристик положительной динамики и возможное увеличение отрицательных значений показателей воспитания и социализации обучающихся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Устойчивость </a:t>
            </a:r>
            <a:r>
              <a:rPr lang="ru-RU" sz="2000" dirty="0" smtClean="0">
                <a:latin typeface="+mn-lt"/>
              </a:rPr>
              <a:t>исследуемых показателей социализации обучающихся </a:t>
            </a:r>
          </a:p>
          <a:p>
            <a:pPr>
              <a:buNone/>
            </a:pPr>
            <a:r>
              <a:rPr lang="ru-RU" sz="2000" dirty="0" smtClean="0"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Критерии эффективности реализации Программы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b="1" dirty="0" smtClean="0"/>
              <a:t>Доля обучающихся, демонстрирующих положительную мотивацию к познавательной деятельности;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обучающихся, освоивших ФГОС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 предъявивших свою успешность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 принявших участие в социально-значимых мероприятиях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обучающихся, принимающих участие в работе органов ученического самоуправления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обучающихся, состоящих на профилактическом учете в ОУ и КДН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обучающихся, осваивающих программы дополнительного образования </a:t>
            </a:r>
          </a:p>
          <a:p>
            <a:pPr>
              <a:buFontTx/>
              <a:buChar char="-"/>
            </a:pPr>
            <a:r>
              <a:rPr lang="ru-RU" b="1" dirty="0" smtClean="0"/>
              <a:t>Доля обучающихся, продемонстрировавших индивидуальный прогресс в освоении ООП</a:t>
            </a:r>
          </a:p>
          <a:p>
            <a:pPr>
              <a:buFontTx/>
              <a:buChar char="-"/>
            </a:pPr>
            <a:r>
              <a:rPr lang="ru-RU" b="1" dirty="0" smtClean="0"/>
              <a:t>Доля родителей, положительно оценивающих  уровень </a:t>
            </a:r>
            <a:r>
              <a:rPr lang="ru-RU" b="1" dirty="0" err="1" smtClean="0"/>
              <a:t>социализированности</a:t>
            </a:r>
            <a:r>
              <a:rPr lang="ru-RU" b="1" dirty="0" smtClean="0"/>
              <a:t> ребенка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Индикаторы оценки (проект)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</a:rPr>
              <a:t>Благодарю за внимание!</a:t>
            </a:r>
            <a:endParaRPr lang="ru-RU" b="1" i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1600" dirty="0" smtClean="0"/>
              <a:t>При подготовке презентации были использованы материалы, размещенные в сети Интернет:</a:t>
            </a:r>
          </a:p>
          <a:p>
            <a:pPr algn="ctr">
              <a:buNone/>
            </a:pPr>
            <a:r>
              <a:rPr lang="en-US" sz="1600" dirty="0" smtClean="0"/>
              <a:t>sh1gav.edu.yar.ru/.../primernaya_programma.pptx‎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x-none" b="1" smtClean="0"/>
              <a:t>обеспечение </a:t>
            </a:r>
            <a:r>
              <a:rPr lang="x-none" b="1" smtClean="0">
                <a:solidFill>
                  <a:srgbClr val="FF0000"/>
                </a:solidFill>
              </a:rPr>
              <a:t>готовности</a:t>
            </a:r>
            <a:r>
              <a:rPr lang="x-none" b="1" smtClean="0"/>
              <a:t> выпускников школ </a:t>
            </a:r>
            <a:r>
              <a:rPr lang="x-none" b="1" smtClean="0">
                <a:solidFill>
                  <a:srgbClr val="FF0000"/>
                </a:solidFill>
              </a:rPr>
              <a:t>к дальнейшему обучению и деятельности </a:t>
            </a:r>
            <a:r>
              <a:rPr lang="x-none" b="1" smtClean="0"/>
              <a:t>в современной </a:t>
            </a:r>
            <a:r>
              <a:rPr lang="x-none" b="1" smtClean="0">
                <a:solidFill>
                  <a:srgbClr val="FF0000"/>
                </a:solidFill>
              </a:rPr>
              <a:t>высокотехнологической</a:t>
            </a:r>
            <a:r>
              <a:rPr lang="x-none" b="1" smtClean="0"/>
              <a:t> экономике;</a:t>
            </a:r>
            <a:endParaRPr lang="ru-RU" b="1" dirty="0" smtClean="0"/>
          </a:p>
          <a:p>
            <a:pPr lvl="0"/>
            <a:r>
              <a:rPr lang="x-none" b="1" smtClean="0"/>
              <a:t>достижение высокого уровня развития </a:t>
            </a:r>
            <a:r>
              <a:rPr lang="x-none" b="1" smtClean="0">
                <a:solidFill>
                  <a:srgbClr val="FF0000"/>
                </a:solidFill>
              </a:rPr>
              <a:t>социальных компетенций и гражданских установок</a:t>
            </a:r>
            <a:r>
              <a:rPr lang="x-none" b="1" smtClean="0"/>
              <a:t> у выпускников школ. </a:t>
            </a:r>
            <a:endParaRPr lang="ru-RU" b="1" dirty="0" smtClean="0"/>
          </a:p>
          <a:p>
            <a:pPr>
              <a:buNone/>
            </a:pPr>
            <a:r>
              <a:rPr lang="x-none" b="1" smtClean="0"/>
              <a:t>В качестве </a:t>
            </a:r>
            <a:r>
              <a:rPr lang="x-none" b="1" u="sng" smtClean="0"/>
              <a:t>показателей</a:t>
            </a:r>
            <a:r>
              <a:rPr lang="x-none" b="1" smtClean="0"/>
              <a:t> успешной реализации намеченных планов будут рассматриваться: 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x-none" b="1" smtClean="0">
                <a:solidFill>
                  <a:srgbClr val="0033CC"/>
                </a:solidFill>
              </a:rPr>
              <a:t>снижение доли выпускников основной школы, не достигших базового уровня функциональной грамотности;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x-none" b="1" smtClean="0">
                <a:solidFill>
                  <a:srgbClr val="0033CC"/>
                </a:solidFill>
              </a:rPr>
              <a:t>сохранение лидерских результатов самарских школьников в рамках различных федеральных исследований и требований к освоению общеобразовательных программ;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x-none" b="1" smtClean="0">
                <a:solidFill>
                  <a:srgbClr val="0033CC"/>
                </a:solidFill>
              </a:rPr>
              <a:t>рост молодежных социально-позитивных инициатив;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x-none" b="1" smtClean="0">
                <a:solidFill>
                  <a:srgbClr val="0033CC"/>
                </a:solidFill>
              </a:rPr>
              <a:t>снижение проявлений асоциального поведения молодежи. </a:t>
            </a:r>
            <a:endParaRPr lang="ru-RU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Приоритетные направления развития в системе общего образования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 2020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x-none" sz="3600" b="1" smtClean="0">
                <a:solidFill>
                  <a:srgbClr val="FF0000"/>
                </a:solidFill>
              </a:rPr>
              <a:t>Создание условий для качественной реализации воспитательной(социализирующей) функции общеобразовательных учреждений: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x-none" b="1" smtClean="0"/>
              <a:t>обеспечение интеграции ресурсов общего и дополнительного образования (на базе школ) для организации активной социализации учащихся;</a:t>
            </a: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x-none" b="1" smtClean="0"/>
              <a:t>создание системы внеурочной деятельности обучающихся, позволяющей преодолеть «предметные разрывы» и осваивать целостный образ мира через различные деятельности;</a:t>
            </a: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x-none" b="1" smtClean="0"/>
              <a:t>формирование нового, технологического уклада школы, в том числе посредством развития системы широкополосного доступа общеобразовательных учреждений к сети Интернет (все школы должны обладать доступом к сети Интернет на скорости не ниже 2 М/б в секунду);</a:t>
            </a:r>
            <a:endParaRPr lang="ru-RU" b="1" dirty="0" smtClean="0"/>
          </a:p>
          <a:p>
            <a:pPr lvl="0">
              <a:buFont typeface="Wingdings" pitchFamily="2" charset="2"/>
              <a:buChar char="Ø"/>
            </a:pPr>
            <a:r>
              <a:rPr lang="x-none" b="1" smtClean="0"/>
              <a:t>разработка и внедрение организационно-финансовых механизмов, обеспечивающих деятельность ОУ в режиме «школы полного дня».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x-none" sz="3200" b="1" smtClean="0">
                <a:solidFill>
                  <a:schemeClr val="bg1"/>
                </a:solidFill>
              </a:rPr>
              <a:t>Для достижения указанных результатов потребу</a:t>
            </a:r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r>
              <a:rPr lang="x-none" sz="3200" b="1" smtClean="0">
                <a:solidFill>
                  <a:schemeClr val="bg1"/>
                </a:solidFill>
              </a:rPr>
              <a:t>тся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Обеспечение успешной социализации личности ребенка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Тема для БУК</a:t>
            </a:r>
            <a:r>
              <a:rPr lang="ru-RU" dirty="0" smtClean="0"/>
              <a:t>: </a:t>
            </a:r>
          </a:p>
          <a:p>
            <a:pPr algn="ctr">
              <a:buNone/>
            </a:pPr>
            <a:r>
              <a:rPr lang="ru-RU" dirty="0" smtClean="0"/>
              <a:t>О результативности  деятельности образовательной  сети по обеспечению успешной социализация личности  ребенка (в соответствии с  требованиями ФГОС)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357322"/>
          </a:xfrm>
          <a:prstGeom prst="rect">
            <a:avLst/>
          </a:prstGeom>
          <a:solidFill>
            <a:srgbClr val="0033C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Приоритет развития общего образования СВО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период 2015-2018 гг.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8574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380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714356"/>
            <a:ext cx="7643866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4300" b="1" dirty="0" smtClean="0">
                <a:solidFill>
                  <a:srgbClr val="0033CC"/>
                </a:solidFill>
              </a:rPr>
              <a:t>Добрая школа – это хорошо,</a:t>
            </a:r>
            <a:br>
              <a:rPr lang="ru-RU" sz="4300" b="1" dirty="0" smtClean="0">
                <a:solidFill>
                  <a:srgbClr val="0033CC"/>
                </a:solidFill>
              </a:rPr>
            </a:br>
            <a:r>
              <a:rPr lang="ru-RU" sz="4300" b="1" dirty="0" smtClean="0">
                <a:solidFill>
                  <a:srgbClr val="0033CC"/>
                </a:solidFill>
              </a:rPr>
              <a:t>умная школа – это великолепно,</a:t>
            </a:r>
            <a:br>
              <a:rPr lang="ru-RU" sz="4300" b="1" dirty="0" smtClean="0">
                <a:solidFill>
                  <a:srgbClr val="0033CC"/>
                </a:solidFill>
              </a:rPr>
            </a:br>
            <a:r>
              <a:rPr lang="ru-RU" sz="4300" b="1" dirty="0" smtClean="0">
                <a:solidFill>
                  <a:srgbClr val="0033CC"/>
                </a:solidFill>
              </a:rPr>
              <a:t>но ребенок должен быть еще и</a:t>
            </a:r>
            <a:br>
              <a:rPr lang="ru-RU" sz="4300" b="1" dirty="0" smtClean="0">
                <a:solidFill>
                  <a:srgbClr val="0033CC"/>
                </a:solidFill>
              </a:rPr>
            </a:br>
            <a:r>
              <a:rPr lang="ru-RU" sz="4300" b="1" dirty="0" smtClean="0">
                <a:solidFill>
                  <a:srgbClr val="0033CC"/>
                </a:solidFill>
              </a:rPr>
              <a:t>подготовлен к жизни.</a:t>
            </a:r>
            <a:br>
              <a:rPr lang="ru-RU" sz="4300" b="1" dirty="0" smtClean="0">
                <a:solidFill>
                  <a:srgbClr val="0033CC"/>
                </a:solidFill>
              </a:rPr>
            </a:br>
            <a:r>
              <a:rPr lang="ru-RU" sz="4300" b="1" dirty="0" smtClean="0">
                <a:solidFill>
                  <a:srgbClr val="0033CC"/>
                </a:solidFill>
              </a:rPr>
              <a:t>                                       </a:t>
            </a:r>
            <a:r>
              <a:rPr lang="ru-RU" sz="4300" b="1" dirty="0" err="1" smtClean="0">
                <a:solidFill>
                  <a:srgbClr val="0033CC"/>
                </a:solidFill>
              </a:rPr>
              <a:t>Д.Дьюи</a:t>
            </a:r>
            <a:endParaRPr lang="ru-RU" sz="43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2300" dirty="0" smtClean="0"/>
              <a:t>Джон </a:t>
            </a:r>
            <a:r>
              <a:rPr lang="ru-RU" sz="2300" dirty="0" err="1" smtClean="0"/>
              <a:t>Дьюи</a:t>
            </a:r>
            <a:r>
              <a:rPr lang="ru-RU" sz="2300" dirty="0" smtClean="0"/>
              <a:t> (1859-1952) — американский философ и педагог, представитель философского направления прагматизм.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714356"/>
            <a:ext cx="7643866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Социализация</a:t>
            </a:r>
            <a:r>
              <a:rPr lang="ru-RU" sz="2400" b="1" dirty="0" smtClean="0"/>
              <a:t> — это процесс получения ребёнком </a:t>
            </a:r>
            <a:r>
              <a:rPr lang="ru-RU" sz="2400" b="1" u="sng" dirty="0" smtClean="0"/>
              <a:t>навыков, необходимых </a:t>
            </a:r>
            <a:r>
              <a:rPr lang="ru-RU" sz="2400" b="1" dirty="0" smtClean="0"/>
              <a:t>для полноценной </a:t>
            </a:r>
            <a:r>
              <a:rPr lang="ru-RU" sz="2400" b="1" u="sng" dirty="0" smtClean="0"/>
              <a:t>жизни в обществе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Социализация личности </a:t>
            </a:r>
            <a:r>
              <a:rPr lang="ru-RU" sz="2400" b="1" dirty="0" smtClean="0"/>
              <a:t>– процесс вхождения (интеграции) её в общество, в различные типы социальных общностей (группа, коллектив, организация и др.) посредством усвоения </a:t>
            </a:r>
            <a:r>
              <a:rPr lang="ru-RU" sz="2400" b="1" dirty="0" smtClean="0">
                <a:solidFill>
                  <a:srgbClr val="FF0000"/>
                </a:solidFill>
              </a:rPr>
              <a:t>культуры, социальных ценностей и норм</a:t>
            </a:r>
            <a:r>
              <a:rPr lang="ru-RU" sz="2400" b="1" dirty="0" smtClean="0"/>
              <a:t>, на основе которых формируются общественно значимые черты личности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714356"/>
            <a:ext cx="7643866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Сущность социализации состоит в том, что она формирует человека как члена того общества, к которому он принадлежит. Общество всегда стремилось сформировать человека в соответствии с определенным идеалом.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Человек становится полноценным членом общества, будучи не только объектом, но и </a:t>
            </a:r>
            <a:r>
              <a:rPr lang="ru-RU" sz="3600" b="1" dirty="0" smtClean="0">
                <a:solidFill>
                  <a:srgbClr val="FF0000"/>
                </a:solidFill>
              </a:rPr>
              <a:t>субъектом социализации</a:t>
            </a:r>
            <a:r>
              <a:rPr lang="ru-RU" sz="3600" b="1" dirty="0" smtClean="0"/>
              <a:t>.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1851</Words>
  <PresentationFormat>Экран (4:3)</PresentationFormat>
  <Paragraphs>311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области формирования социальной культуры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Требования к условиям реализации Программы</vt:lpstr>
      <vt:lpstr>Слайд 29</vt:lpstr>
      <vt:lpstr>Слайд 30</vt:lpstr>
      <vt:lpstr>Слайд 31</vt:lpstr>
      <vt:lpstr>Слайд 32</vt:lpstr>
      <vt:lpstr>Слайд 33</vt:lpstr>
      <vt:lpstr>Слайд 34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Барышникова Н.А</cp:lastModifiedBy>
  <cp:revision>75</cp:revision>
  <dcterms:modified xsi:type="dcterms:W3CDTF">2014-12-22T04:18:39Z</dcterms:modified>
</cp:coreProperties>
</file>