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88" r:id="rId5"/>
    <p:sldId id="289" r:id="rId6"/>
    <p:sldId id="290" r:id="rId7"/>
    <p:sldId id="292" r:id="rId8"/>
    <p:sldId id="295" r:id="rId9"/>
    <p:sldId id="296" r:id="rId10"/>
    <p:sldId id="297" r:id="rId11"/>
    <p:sldId id="298" r:id="rId12"/>
    <p:sldId id="299" r:id="rId13"/>
    <p:sldId id="301" r:id="rId14"/>
    <p:sldId id="293" r:id="rId15"/>
    <p:sldId id="302" r:id="rId16"/>
    <p:sldId id="294" r:id="rId17"/>
    <p:sldId id="286" r:id="rId1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374441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Проектирование универсальных учебных действий в урочной деятельности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методике Д.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Толлингеровой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 соответствии с требованиями ФГОС ООО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Сечкина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О.К.,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к.псх.н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отдела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Регионального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социопсихологического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центра,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доцент,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коуч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сказкотерапевт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арт-терапевт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 марта 2015 г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Теория учебных целей и задач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Д.Толлингеровой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53578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Толлингерова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предложила таксономию учебных задач, разделенных по их оперативной структуре, то есть по операциям, необходимым для их решения. 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   Учебные задачи в ней разделены на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пять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категорий, содержащих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27 типов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учебных задач: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987425" indent="-725488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1.00  Задачи, требующие </a:t>
            </a:r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мнемического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воспроизведения данных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987425" indent="-725488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2.00  Задачи, требующие простых мыслительных операций с данными</a:t>
            </a:r>
          </a:p>
          <a:p>
            <a:pPr marL="987425" indent="-725488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3.00  Задачи, требующие сложных мыслительных операций с данными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987425" indent="-725488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4.00  Задачи, требующие сообщения данных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987425" indent="-725488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5.00  Задачи, требующие творческого мышления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Теория учебных целей и задач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Д.Толлингеровой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535785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1.00 Задачи, требующие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мнемического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воспроизведения данных: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1.1   задачи по узнаванию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1.2   задачи по воспроизведению отдельных фактов, чисел, понятий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1.3   задачи по воспроизведению дефиниций, норм, правил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1.4   задачи по воспроизведению больших текстов блоков. стихов, таблиц, и т.п.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2.00 Задачи, требующие простых мыслительных операций с данными:</a:t>
            </a:r>
          </a:p>
          <a:p>
            <a:pPr marL="711200" indent="-711200"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2.1   задачи по выявлению фактов (измерение, взвешивание, простые исчисления и  т.п.)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2.2   задачи по перечислению и описанию фактов (исчисление. перечень и т.п.)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2.3   задачи по перечислению и описанию процессов и способов действий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2.4   задачи по разбору и структуре (анализ и синтез)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2.5   задачи по сопоставлению и различению (сравнение и разделение)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2.6   задачи по распределению (категоризация и классификация)</a:t>
            </a:r>
          </a:p>
          <a:p>
            <a:pPr marL="711200" indent="-711200"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2.7   задачи по выявлению взаимоотношений между фактами (причина, следствие, цель, средство, влияние, функция, полезность, инструмент, способ и т.п.)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2.8   задачи по абстракции, конкретизации и обобщению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2.9   решение несложных примеров (с неизвестными величинами и т.п.)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53578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3.00 Задачи, требующие сложных мыслительных операций с данными: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3.1   задачи по переносу (трансляция, трансформация)</a:t>
            </a:r>
          </a:p>
          <a:p>
            <a:pPr marL="711200" indent="-711200"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3.2   задачи по изложению (интерпретация, разъяснение смысла, значения, обоснование)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3.3   задачи по индукции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3.4   задачи по дедукции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3.5   задачи по доказыванию (аргументацией) и проверке (верификацией)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3.6   задачи по оценке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4.00 Задачи, требующие сообщения данных: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4.1   задачи по разработке обзоров, конспектов, содержания и т.д.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4.2   задачи по разработке отчетов, трактатов, докладов и т.п.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4.3   самостоятельные письменные работы, чертежи, проекты и т.п.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5.00 Задачи, требующие творческого мышления: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5.1   задачи по практическому приложению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5.2   решение проблемных задач и ситуаций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5.3   постановка вопросов и формулировка задач или заданий</a:t>
            </a:r>
          </a:p>
          <a:p>
            <a:pPr marL="711200" indent="-711200"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5.4   задачи по обнаружению на основании собственных наблюдений (на сенсорной основе)</a:t>
            </a:r>
          </a:p>
          <a:p>
            <a:pPr marL="711200" indent="-711200"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5.5   задачи по обнаружению на основании собственных размышлений (на рациональной основе)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535785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8" y="357167"/>
          <a:ext cx="8897968" cy="5572160"/>
        </p:xfrm>
        <a:graphic>
          <a:graphicData uri="http://schemas.openxmlformats.org/drawingml/2006/table">
            <a:tbl>
              <a:tblPr/>
              <a:tblGrid>
                <a:gridCol w="5000660"/>
                <a:gridCol w="3897308"/>
              </a:tblGrid>
              <a:tr h="158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ТАКСОНОМИЯ УЧЕБНЫХ ЗАДАЧ ПО Д. ТОЛЛИНГЕРОВОЙ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41" marR="418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ключевые слова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41" marR="418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1.00  Задачи, требующие мнемического воспроизведения данных: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41" marR="418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41" marR="418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614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 задачи по узнаванию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 задачи по воспроизведению отдельных фактов, чисел, понятий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 задачи по воспроизведению дефиниций, норм, правил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 задачи по воспроизведению больших текстов блоков. стихов, таблиц, и т.п.</a:t>
                      </a:r>
                    </a:p>
                  </a:txBody>
                  <a:tcPr marL="41841" marR="418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 что это..?; кто это..?; какая из..?________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 как называется..?; когда было..?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____________________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 дайте опред...; как сформ. закон..?; как выр. формула..?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 перескажите.. ; воспроизведите..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41" marR="418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2.00  Задачи, требующие простых мыслительных операций с данными: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41" marR="418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41" marR="418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153538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 задачи по выявлению фактов (измерение, взвешивание. простые исчисления и  т.п.)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 задачи по перечислению и описанию фактов (исчисление. перечень и т.п.)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 задачи по перечислению и описанию процессов и спо­собов действий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 задачи по разбору и структуре (анализ и синтез)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 задачи по сопоставлению и различению (сравнение и разделение)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 задачи по распределению (категоризация и классификация)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 задачи по выявлению взаимоотношений между фактами (причина, следствие,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цель, средство, влияние, функция, по­лезность, инструмент, способ и т.п.)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 задачи по абстракции, конкретизации и обобщению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 решение несложных примеров (с неизвестными величи­нами и т.п.)</a:t>
                      </a:r>
                    </a:p>
                  </a:txBody>
                  <a:tcPr marL="41841" marR="418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 сколько..?; какой величины..?; какого размера..?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 (лаб. раб.)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 опиши. состав..; перечис. факторы..; дайте харак-ку..__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 почему так происходит..?; скажите,как реализуется..?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 произведите разбор..; проанализируйте..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_____________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 чем отличается..?; сопоставьте..; определ. совпадения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 как можно разделить..?; согласно чему разделили..?___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 что случится, если..?; почему..?; каким способом..?;___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является причиной..?; какое влияние на...оказало..?_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 обобщите..; что объединяет..?; что лишнее..?; _______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 определите.., если известно..; решите ур-ие..;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41" marR="418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3.00  Задачи, требующие сложных мыслительных операций с данными: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41" marR="418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41" marR="418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961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 задачи по переносу (трансляция, трансформация)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 задачи по изложению (интерпретация, разъяснение смыс­ла, значения, обоснование)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 задачи по индукции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 задачи по дедукции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 задачи по доказыванию (аргументацией) и проверке (ве­рификацией)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 задачи по оценке</a:t>
                      </a:r>
                    </a:p>
                  </a:txBody>
                  <a:tcPr marL="41841" marR="418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 переведите..; проч. диаграмму..; обоз. на схеме.._____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 как вы понимаете..?; раскройте значение..; объясните смысл..__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________________________________________________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 что относится к этому понятию..?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_________________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 подтвердите..; почему вы думаете..?; проверьте.._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 правильно ли ..?; что вы думаете..?; соответствует ли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41" marR="418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4.00 Задачи, требующие сообщения данных: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41" marR="418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41" marR="418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460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 задачи по разработке обзоров, конспектов, содержания и т.д.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 задачи по разработке отчетов, трактатов, докладов и т.п.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 самостоятельные письменные работы, чертежи, проекты и т.п.</a:t>
                      </a:r>
                    </a:p>
                  </a:txBody>
                  <a:tcPr marL="41841" marR="418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 составьте план-конспект..; кратко выпишите..__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 составьте доклад..; разработайте отчет..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 начертите..; постройте сечение..; напиш. сочинение..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41" marR="418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5.00 Задачи, требующие творческого мышления: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41" marR="418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41" marR="418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1074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 задачи по практическому приложению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 решение проблемных задач и ситуаций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5.3 постановка вопросов и формулировка задач или заданий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5.4 задачи по обнаружению на основании собственных на­блюдений (на сенсорной основе)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5.5 задачи по обнаружению на основании собственных раз­мышлений (на рациональной основе)</a:t>
                      </a:r>
                    </a:p>
                  </a:txBody>
                  <a:tcPr marL="41841" marR="418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 где мы на практике встречаемся..? исследуйте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ф-ию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 как можно поступить в данной ситуации..?;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вар-ты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5.3 составьте вопросы(задание) по тексту..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____________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5.4 внимательно рассмотрите, что происходит,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когда..;_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основе собственных наблюдений..________________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5.5 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основе собственных размышлений определите..____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41" marR="418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Техники анализа учебных задач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53578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dirty="0" smtClean="0">
                <a:solidFill>
                  <a:srgbClr val="FF0000"/>
                </a:solidFill>
              </a:rPr>
              <a:t>•</a:t>
            </a:r>
            <a:r>
              <a:rPr lang="ru-RU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Таксация: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выявление операционного качества задачи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(задачи подводятся под одну из вышеуказанных категорий и обозначаются числом десятичной классификации).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Исчисление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индекса вариабельности: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>
              <a:lnSpc>
                <a:spcPct val="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число разного типа задач</a:t>
            </a:r>
          </a:p>
          <a:p>
            <a:pPr>
              <a:lnSpc>
                <a:spcPct val="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Ив =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------------------------------------</a:t>
            </a:r>
          </a:p>
          <a:p>
            <a:pPr>
              <a:lnSpc>
                <a:spcPct val="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общее число задач в наборе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Дидактическая ценность учебных задач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— сопоставление  установленных параметров учебных задач с дидактической целью, которую мы этим набором преследуем.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535785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Переформулируйте вопросы и задания так, чтобы из каждой категории было по 2 вопроса.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535785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 видео, анализ вопросов и заданий, которые предлагаются на уроке.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ФГОС ООО утвержден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приказом Министерства образования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науки Российской Федерации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 «17» 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декабря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2010 г. №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1897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4429156"/>
          </a:xfrm>
        </p:spPr>
        <p:txBody>
          <a:bodyPr>
            <a:normAutofit fontScale="85000" lnSpcReduction="10000"/>
          </a:bodyPr>
          <a:lstStyle/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основе Стандарта лежит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подход, который обеспечивает: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lvl="0" indent="40640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готовности к саморазвитию и непрерывному образованию;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lvl="0" indent="40640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проектирование и конструирование социальной среды развития обучающихся в системе образования;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lvl="0" indent="40640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активную учебно-познавательную деятельность обучающихся;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lvl="0" indent="40640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построение образовательного процесса с учётом индивидуальных возрастных, психологических и физиологических особенностей обучающихся. 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535785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психологического словаря: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«Подростковый возраст — стадия онтогенетического развития между детством и взрослостью (от 11–12 до 16–17 лет), которая характеризуется качественными изменениями, связанными с половым созреванием и вхождением во взрослую жизнь»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86874" cy="6286544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Психологические особенности подросткового возраста получили название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"подросткового комплекса"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 Что же он представляет собой? 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Вот его проявления: 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чувствительность к оценке посторонних своей внешности; 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крайняя самонадеянность и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безаппеляционные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суждения в отношении окружающих; 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внимательность порой уживается с поразительной черствостью, болезненная застенчивость с развязностью, желанием быть признанным и оцененным другими - с показной независимостью, борьба с авторитетами, общепринятыми правилами и распространенными идеалами - с обожествлением случайных кумиров. 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Суть "подросткового комплекса" составляют свои, свойственные этому возрасту и определенным психологическим особенностям, поведенческие модели, специфические подростковые поведенческие реакции на воздействия окружающей среды. 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Причина психологических трудностей связана с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половым созреванием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это неравномерное развитие по различным направлениям. Этот возраст характеризуется эмоциональной неустойчивостью и резкими колебаниями настроения (от экзальтации до депрессии). Наиболее аффективные бурные реакции возникают при попытке кого-либо из окружающих ущемить самолюбие подростка. 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Пик эмоциональной неустойчивости приходится у мальчиков на возраст 11-13 лет, у девочек - 13-15 лет.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Развитие психических функций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535785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подростковом возрасте продолжает развиваться теоретическое рефлексивное мышление. Приобретенные в младшем школьном возрасте операции становятся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формальнологическими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операциями. Подросток, абстрагируясь от конкретного, наглядного материала, рассуждает в чисто словесном плане. На основе общих посылок он строит гипотезы и проверяет их, т.е. рассуждает гипотетико-дедуктивно.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5357850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Подросток умеет оперировать гипотезами, решая интеллектуальные задачи. Кроме того, он способен на системный поиск решений. Сталкиваясь с новой задачей, он старается отыскать разные возможные подходы к ее решению, проверяя логическую эффективность каждого из них. Им находятся способы применения абстрактных правил для решения целого класса задач. Эти умения развиваются в процессе школьного обучения, при овладении знаковыми системами, принятыми в математике, физике и химии. Развиваются такие операции, как классификация, аналогия, обобщение и др. При одиннадцатилетнем обучении скачок в овладении этими умственными операциями наблюдается при переходе из 8-го в 9-й класс. Устойчиво проявляется рефлексивный характер мышления: дети анализируют операции, которые они производят, способы решения задач.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535785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теоретического рефлексивного мышления позволяют подросткам анализировать абстрактные идеи, искать ошибки и логические противоречия в суждениях. Без высокого уровня развития интеллекта был бы невозможен характерный для этого возраста интерес к абстрактным философским, религиозным, политическим и прочим проблемам. Подростки рассуждают об идеалах, о будущем, иногда создают собственные теории, приобретают новый, более глубокий и обобщенный взгляд на мир. С интеллектуальным развитием тесно связано начинающееся в этот период становление основ мировоззрения.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Подросток приобретает взрослую логику мышления. Происходит дальнейшая интеллектуализация восприятия и памяти. Этот процесс зависит от усложняющегося в средних классах обучения. На уроках геометрии и черчения развивается восприятие; появляются умения видеть сечения объемных фигур, читать чертеж и т.д.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развития памяти важно то, что усложнение и значительное увеличение объема изучаемого материала приводит к окончательному отказу от дословного заучивания с помощью повторений. В процессе понимания дети трансформируют текст и, запоминая его, воспроизводят основной смысл прочитанного. Активно осваиваются мнемонические приемы; если же они были сформированы в начальной школе, теперь автоматизируются, во многом определяя стиль учебной 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14366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Развиваются различные формы речи, в том числе письменная.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общим интеллектуальным развитием связано и развитие воображения. Сближение воображения с теоретическим мышлением дает импульс к творчеству: подростки начинают писать стихи, серьезно заниматься разными видами конструирования и т.п. Воображение подростка, конечно, менее продуктивно, чем воображение взрослого человека, но оно богаче фантазии ребенка.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Отметим, что в подростковом возрасте существует и вторая линия развития воображения. Далеко не все подростки стремятся к достижению объективного творческого результата (строят летающие авиамодели или создают пьесы), но все они используют возможности своего творческого воображения, получая удовлетворение от самого процесса фантазирования.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похоже на детскую игру. Как считал Л.С.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игра ребенка перерастает в фантазию подростка.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Потребности, чувства, переполняющие подростка, выплескиваются в воображаемой ситуации. Неудовлетворенные в реальной жизни желания легко исполняются в мире фантазий: замкнутый подросток, которому трудно общаться со сверстниками, становится героем, и ему рукоплещет толпа; невзрачная девочка превращается в первую красавицу на балу, и в нее сразу же влюбляется то ли принц, то ли мальчик из соседнего класса. В подростковом возрасте много острых личных проблем, поэтому воображение в это время становится на службу бурной эмоциональной жизни. В свой мир фантазий подросток никого не допускает, он может рассказать о них только самому близкому другу.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сто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Практическое задание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535785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Составьте  10 вопросов и заданий по теме урока.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Напишите цель урока.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1488</Words>
  <Application>Microsoft Office PowerPoint</Application>
  <PresentationFormat>Экран (4:3)</PresentationFormat>
  <Paragraphs>151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 Проектирование универсальных учебных действий в урочной деятельности  по методике Д. Толлингеровой в соответствии с требованиями ФГОС ООО                                                            Сечкина О.К., к.псх.н., начальник отдела                                                Регионального социопсихологического центра,                                                                             доцент, коуч, сказкотерапевт,                                                                                                               арт-терапевт 4 марта 2015 г    </vt:lpstr>
      <vt:lpstr>ФГОС ООО утвержден приказом Министерства образования и науки Российской Федерации от «17»  декабря  2010 г. № 1897 </vt:lpstr>
      <vt:lpstr>Слайд 3</vt:lpstr>
      <vt:lpstr>Слайд 4</vt:lpstr>
      <vt:lpstr>Развитие психических функций </vt:lpstr>
      <vt:lpstr>Слайд 6</vt:lpstr>
      <vt:lpstr>Слайд 7</vt:lpstr>
      <vt:lpstr>Слайд 8</vt:lpstr>
      <vt:lpstr>Практическое задание</vt:lpstr>
      <vt:lpstr> Теория учебных целей и задач Д.Толлингеровой</vt:lpstr>
      <vt:lpstr>Теория учебных целей и задач Д.Толлингеровой </vt:lpstr>
      <vt:lpstr> </vt:lpstr>
      <vt:lpstr>Слайд 13</vt:lpstr>
      <vt:lpstr>Техники анализа учебных задач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Рабочее совещание для педагогов-психологов ДОказание психолого-педагогической помощи детям, в том числе с особыми образовательными потребностями, попавшим в трудную жизненную ситуацию </dc:title>
  <dc:creator>Сечкина</dc:creator>
  <cp:lastModifiedBy>Забелина </cp:lastModifiedBy>
  <cp:revision>29</cp:revision>
  <dcterms:created xsi:type="dcterms:W3CDTF">2014-09-17T07:50:01Z</dcterms:created>
  <dcterms:modified xsi:type="dcterms:W3CDTF">2015-03-05T11:41:51Z</dcterms:modified>
</cp:coreProperties>
</file>