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0" r:id="rId11"/>
    <p:sldId id="266" r:id="rId12"/>
    <p:sldId id="274" r:id="rId13"/>
    <p:sldId id="267" r:id="rId14"/>
    <p:sldId id="268" r:id="rId15"/>
    <p:sldId id="272" r:id="rId16"/>
    <p:sldId id="275" r:id="rId17"/>
    <p:sldId id="269" r:id="rId18"/>
    <p:sldId id="271" r:id="rId19"/>
    <p:sldId id="273" r:id="rId20"/>
    <p:sldId id="279" r:id="rId21"/>
    <p:sldId id="280" r:id="rId22"/>
    <p:sldId id="281" r:id="rId23"/>
    <p:sldId id="282" r:id="rId24"/>
    <p:sldId id="276" r:id="rId25"/>
    <p:sldId id="277" r:id="rId26"/>
    <p:sldId id="278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3" r:id="rId35"/>
    <p:sldId id="290" r:id="rId36"/>
    <p:sldId id="291" r:id="rId37"/>
    <p:sldId id="292" r:id="rId38"/>
    <p:sldId id="296" r:id="rId39"/>
    <p:sldId id="294" r:id="rId40"/>
    <p:sldId id="295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7578-6A82-404B-B04B-8F42C3A23039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B043-4A6A-49AE-9DD7-37E4098F7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180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7578-6A82-404B-B04B-8F42C3A23039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B043-4A6A-49AE-9DD7-37E4098F7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7578-6A82-404B-B04B-8F42C3A23039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B043-4A6A-49AE-9DD7-37E4098F7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18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7578-6A82-404B-B04B-8F42C3A23039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B043-4A6A-49AE-9DD7-37E4098F7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834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7578-6A82-404B-B04B-8F42C3A23039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B043-4A6A-49AE-9DD7-37E4098F7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842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7578-6A82-404B-B04B-8F42C3A23039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B043-4A6A-49AE-9DD7-37E4098F7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267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7578-6A82-404B-B04B-8F42C3A23039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B043-4A6A-49AE-9DD7-37E4098F7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09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7578-6A82-404B-B04B-8F42C3A23039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B043-4A6A-49AE-9DD7-37E4098F7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2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7578-6A82-404B-B04B-8F42C3A23039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B043-4A6A-49AE-9DD7-37E4098F7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675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7578-6A82-404B-B04B-8F42C3A23039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B043-4A6A-49AE-9DD7-37E4098F7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98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7578-6A82-404B-B04B-8F42C3A23039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B043-4A6A-49AE-9DD7-37E4098F7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305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A7578-6A82-404B-B04B-8F42C3A23039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DB043-4A6A-49AE-9DD7-37E4098F7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19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/>
              <a:t>ИТОГИ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/>
              <a:t> государственной (итоговой) аттестации обучающихся 9-х классов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/>
              <a:t>образовательных учреждений  Северо-Восточного образовательного округа, 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/>
              <a:t>освоивших образовательные программы основного общего образования по русскому языку, математике и предметам по выбору в 2013г.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539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Сравнение среднего балла по годам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73478"/>
              </p:ext>
            </p:extLst>
          </p:nvPr>
        </p:nvGraphicFramePr>
        <p:xfrm>
          <a:off x="971600" y="1556796"/>
          <a:ext cx="7128791" cy="3987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192"/>
                <a:gridCol w="1083824"/>
                <a:gridCol w="123120"/>
                <a:gridCol w="1348375"/>
                <a:gridCol w="1422640"/>
                <a:gridCol w="1422640"/>
              </a:tblGrid>
              <a:tr h="27633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Предмет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Максимально возможный балл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2010 год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2011 год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2012  год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2013 год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Русский язык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44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41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42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42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Математика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32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34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34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38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Биология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41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43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40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43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История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38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37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44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44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2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Химия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34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33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33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33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3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Обществознание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40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40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40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2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География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33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33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32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2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Литература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23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23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2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ИКТ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22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22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2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Физика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36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40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2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Английский язык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70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70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289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69674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32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tx2">
                    <a:lumMod val="75000"/>
                  </a:schemeClr>
                </a:solidFill>
              </a:rPr>
              <a:t>Количество неудовлетворительных оценок  Г(И)А математика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734553"/>
              </p:ext>
            </p:extLst>
          </p:nvPr>
        </p:nvGraphicFramePr>
        <p:xfrm>
          <a:off x="1115618" y="1340767"/>
          <a:ext cx="6768750" cy="3888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7794"/>
                <a:gridCol w="3934234"/>
                <a:gridCol w="2256722"/>
              </a:tblGrid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№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Наименование ОУ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Количество «2»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ГБОУ СОШ №3 г.Похвистнево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ГБОУ ООШ №4 г.Похвистнево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ГБОУ СОШ с.Подбельск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ГБОУ СОШ с</a:t>
                      </a:r>
                      <a:r>
                        <a:rPr lang="ru-RU" sz="1600" b="1" dirty="0" smtClean="0">
                          <a:effectLst/>
                        </a:rPr>
                        <a:t>. </a:t>
                      </a:r>
                      <a:r>
                        <a:rPr lang="ru-RU" sz="1600" b="1" dirty="0" err="1" smtClean="0">
                          <a:effectLst/>
                        </a:rPr>
                        <a:t>Рысайкино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ГБОУ СООШ с.Красные Ключи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6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ГБОУ СОШ №2 ж.-</a:t>
                      </a:r>
                      <a:r>
                        <a:rPr lang="ru-RU" sz="1600" b="1" dirty="0" err="1">
                          <a:effectLst/>
                        </a:rPr>
                        <a:t>д.ст.Клявлино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7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ГБОУ СОШ с. Старый Маклауш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Итого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11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577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>
                <a:solidFill>
                  <a:schemeClr val="tx2">
                    <a:lumMod val="75000"/>
                  </a:schemeClr>
                </a:solidFill>
              </a:rPr>
              <a:t>Средний балл по математике в сравнении по ТО в 2013г.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5616623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25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Результаты по математике по ТО в сравнении за 3 года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808" y="1340768"/>
            <a:ext cx="4934383" cy="478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89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24011" y="-1107789"/>
            <a:ext cx="4823969" cy="828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98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Количество неудовлетворительных оценок  Г(И)А русский язык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723922"/>
              </p:ext>
            </p:extLst>
          </p:nvPr>
        </p:nvGraphicFramePr>
        <p:xfrm>
          <a:off x="1533207" y="1988839"/>
          <a:ext cx="6077585" cy="2057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795"/>
                <a:gridCol w="3532505"/>
                <a:gridCol w="2026285"/>
              </a:tblGrid>
              <a:tr h="1028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№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Наименование ОУ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Количество «2»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28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ГБОУ СОШ №2 ж.-д.ст.Клявлино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29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Средний балл по русскому языку в сравнении по ТО в 2013г.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55272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043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Результаты по русскому языку по ТО в сравнении за 3 года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717" y="1052736"/>
            <a:ext cx="4625563" cy="557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8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Рейтинг школ по среднему баллу по русскому языку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39754" y="-243411"/>
            <a:ext cx="4680520" cy="756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67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Тренировочное тестирование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533068"/>
              </p:ext>
            </p:extLst>
          </p:nvPr>
        </p:nvGraphicFramePr>
        <p:xfrm>
          <a:off x="971601" y="1196750"/>
          <a:ext cx="7272807" cy="45272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8144"/>
                <a:gridCol w="611036"/>
                <a:gridCol w="536518"/>
                <a:gridCol w="402388"/>
                <a:gridCol w="521615"/>
                <a:gridCol w="506713"/>
                <a:gridCol w="521615"/>
                <a:gridCol w="417292"/>
                <a:gridCol w="387486"/>
              </a:tblGrid>
              <a:tr h="1503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Предмет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русский язык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математика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химия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английский  язык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физика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ИКТ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география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обществознание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b"/>
                </a:tc>
              </a:tr>
              <a:tr h="324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Наименование ОУ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Количество учащихся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ГБОУ Гимназия №1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14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29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12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7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8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24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ГБОУ СОШ </a:t>
                      </a:r>
                      <a:r>
                        <a:rPr lang="ru-RU" sz="1400" b="1" dirty="0" err="1">
                          <a:effectLst/>
                        </a:rPr>
                        <a:t>с.Подбельск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24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ГБОУ СОШ </a:t>
                      </a:r>
                      <a:r>
                        <a:rPr lang="ru-RU" sz="1400" b="1" dirty="0" err="1">
                          <a:effectLst/>
                        </a:rPr>
                        <a:t>с.Чёрный</a:t>
                      </a:r>
                      <a:r>
                        <a:rPr lang="ru-RU" sz="1400" b="1" dirty="0">
                          <a:effectLst/>
                        </a:rPr>
                        <a:t> Ключ 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8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10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24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ГБОУ СОШ </a:t>
                      </a:r>
                      <a:r>
                        <a:rPr lang="ru-RU" sz="1400" b="1" dirty="0" err="1">
                          <a:effectLst/>
                        </a:rPr>
                        <a:t>с.Старый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Маклауш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7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24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ГБОУ СОШ </a:t>
                      </a:r>
                      <a:r>
                        <a:rPr lang="ru-RU" sz="1400" b="1" dirty="0" err="1">
                          <a:effectLst/>
                        </a:rPr>
                        <a:t>с.Старое</a:t>
                      </a:r>
                      <a:r>
                        <a:rPr lang="ru-RU" sz="1400" b="1" dirty="0">
                          <a:effectLst/>
                        </a:rPr>
                        <a:t> Ермаково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6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8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24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Итого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23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53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13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7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20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7531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Процентное соотношение с участвовавшими в Г(И)А в новой форме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2,6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6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8,7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11,1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10,6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10,6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0,7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6,3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81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21299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51" y="404664"/>
            <a:ext cx="450257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976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0688"/>
            <a:ext cx="511256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989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368535"/>
              </p:ext>
            </p:extLst>
          </p:nvPr>
        </p:nvGraphicFramePr>
        <p:xfrm>
          <a:off x="1259632" y="332656"/>
          <a:ext cx="6624734" cy="6339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3312"/>
                <a:gridCol w="1060811"/>
                <a:gridCol w="1034900"/>
                <a:gridCol w="1060811"/>
                <a:gridCol w="1034900"/>
              </a:tblGrid>
              <a:tr h="1327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Предмет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Количество школ, участников экзамена в 2012г.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Кол-во школ в %, которые показали результат выше областного в 2012г.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Количество школ, участников экзамена в 2013г.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Кол-во школ в %, которые показали результат выше областного в 2013г.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86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обществознание 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31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51,6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32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50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74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физика 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25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60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26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53,8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02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история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8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37,5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10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80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74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биология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26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61,5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27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48,1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5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химия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18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50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17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58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74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география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16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50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18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61,1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88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ИКТ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10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70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12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74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литература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7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42,9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6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33,3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74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Англ. язык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6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50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6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582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Процент предметов,  от количества выбранных ОУ, по которым школы показали результат выше областного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78415" y="405961"/>
            <a:ext cx="4971145" cy="69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217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Количество неудовлетворительных оценок  Г(И)А обществознание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193566"/>
              </p:ext>
            </p:extLst>
          </p:nvPr>
        </p:nvGraphicFramePr>
        <p:xfrm>
          <a:off x="899592" y="1412771"/>
          <a:ext cx="7200800" cy="4071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4675"/>
                <a:gridCol w="4185357"/>
                <a:gridCol w="2400768"/>
              </a:tblGrid>
              <a:tr h="313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№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Наименование ОУ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Количество «2»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3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ГБОУ СОШ №1 </a:t>
                      </a:r>
                      <a:r>
                        <a:rPr lang="ru-RU" sz="14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г.Похвистнево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3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ГБОУ СОШ №3 </a:t>
                      </a:r>
                      <a:r>
                        <a:rPr lang="ru-RU" sz="14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г.Похвистнево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3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ГБОУ ООШ №4 </a:t>
                      </a:r>
                      <a:r>
                        <a:rPr lang="ru-RU" sz="14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г.Похвистнево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3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ГБОУ СОШ </a:t>
                      </a:r>
                      <a:r>
                        <a:rPr lang="ru-RU" sz="14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с.Подбельск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3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ГБОУ СОШ </a:t>
                      </a:r>
                      <a:r>
                        <a:rPr lang="ru-RU" sz="14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с.Рысайкино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3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ГБОУ СОШ </a:t>
                      </a:r>
                      <a:r>
                        <a:rPr lang="ru-RU" sz="14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с.Кротково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3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ГБОУ СОШ </a:t>
                      </a:r>
                      <a:r>
                        <a:rPr lang="ru-RU" sz="14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с.Старый</a:t>
                      </a: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Аманак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3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ГБОУ СОШ </a:t>
                      </a:r>
                      <a:r>
                        <a:rPr lang="ru-RU" sz="14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с.Савруха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3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ГБОУ ООШ </a:t>
                      </a:r>
                      <a:r>
                        <a:rPr lang="ru-RU" sz="14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с.Стюхино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3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ГБОУ СОШ </a:t>
                      </a:r>
                      <a:r>
                        <a:rPr lang="ru-RU" sz="14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с.Русский</a:t>
                      </a: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Байтуган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3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ГБОУ СОШ с. Старый </a:t>
                      </a:r>
                      <a:r>
                        <a:rPr lang="ru-RU" sz="14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Маклауш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3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Итого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17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837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Рейтинг школ по среднему баллу по обществознанию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72076" y="96277"/>
            <a:ext cx="4783827" cy="698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957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Рейтинг школ по среднему баллу по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физике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60048" y="544408"/>
            <a:ext cx="4023904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507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Количество неудовлетворительных оценок  Г(И)А  по истории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71535"/>
              </p:ext>
            </p:extLst>
          </p:nvPr>
        </p:nvGraphicFramePr>
        <p:xfrm>
          <a:off x="1043608" y="2060847"/>
          <a:ext cx="7056783" cy="2076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2381"/>
                <a:gridCol w="4101649"/>
                <a:gridCol w="2352753"/>
              </a:tblGrid>
              <a:tr h="6922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Наименование ОУ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Количество «2»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922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ГБОУ СОШ с</a:t>
                      </a: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. Новое </a:t>
                      </a:r>
                      <a:r>
                        <a:rPr lang="ru-RU" sz="20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Якушкино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922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Итого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3525" y="3589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073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Рейтинг школ по среднему баллу по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истории</a:t>
            </a:r>
            <a:endParaRPr lang="ru-RU" sz="24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696744" cy="469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951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Количество неудовлетворительных оценок  Г(И)А биология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816246"/>
              </p:ext>
            </p:extLst>
          </p:nvPr>
        </p:nvGraphicFramePr>
        <p:xfrm>
          <a:off x="1533207" y="1700811"/>
          <a:ext cx="6077585" cy="2802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795"/>
                <a:gridCol w="3532505"/>
                <a:gridCol w="2026285"/>
              </a:tblGrid>
              <a:tr h="400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ОУ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Количество «2»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0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ГБОУ СОШ №3 </a:t>
                      </a:r>
                      <a:r>
                        <a:rPr lang="ru-RU" sz="16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г.Похвистнево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0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ГБОУ СОШ </a:t>
                      </a:r>
                      <a:r>
                        <a:rPr lang="ru-RU" sz="16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с.Большое</a:t>
                      </a: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Микушкино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0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ГБОУ СОШ </a:t>
                      </a:r>
                      <a:r>
                        <a:rPr lang="ru-RU" sz="16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с.Новое</a:t>
                      </a: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Якушкино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0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ГБОУ СОШ №2 ж.-</a:t>
                      </a:r>
                      <a:r>
                        <a:rPr lang="ru-RU" sz="16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д.ст.Клявлино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0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ГБОУ СОШ </a:t>
                      </a:r>
                      <a:r>
                        <a:rPr lang="ru-RU" sz="16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с.Кротково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0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Итого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60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Количество участников государственной (итоговой) аттестации выпускников </a:t>
            </a:r>
            <a:r>
              <a:rPr lang="en-US" sz="1800" b="1" i="1" dirty="0">
                <a:solidFill>
                  <a:schemeClr val="tx2">
                    <a:lumMod val="75000"/>
                  </a:schemeClr>
                </a:solidFill>
              </a:rPr>
              <a:t>IX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 классов общеобразовательных учреждений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Северо-Восточного 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округа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78882"/>
              </p:ext>
            </p:extLst>
          </p:nvPr>
        </p:nvGraphicFramePr>
        <p:xfrm>
          <a:off x="827583" y="1844826"/>
          <a:ext cx="7416825" cy="43204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0239"/>
                <a:gridCol w="3333233"/>
                <a:gridCol w="1912037"/>
                <a:gridCol w="1731316"/>
              </a:tblGrid>
              <a:tr h="216024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</a:rPr>
                        <a:t>№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</a:rPr>
                        <a:t>Территории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9-х классов, участвующих в Г(И)А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</a:rPr>
                        <a:t>Количество выпускников 9-х классов, участвующих в Г(И)А русский язык и математика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003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</a:rPr>
                        <a:t>г.Похвистнево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</a:rPr>
                        <a:t>12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</a:rPr>
                        <a:t>230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003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</a:rPr>
                        <a:t>Похвистневский р-он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</a:rPr>
                        <a:t>22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</a:rPr>
                        <a:t>244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003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</a:rPr>
                        <a:t>Камышлинский р-он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</a:rPr>
                        <a:t>8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</a:rPr>
                        <a:t>98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003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</a:rPr>
                        <a:t>Клявлинский р-он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</a:rPr>
                        <a:t>14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</a:rPr>
                        <a:t>176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003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</a:rPr>
                        <a:t>Исаклинский р-он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</a:rPr>
                        <a:t>132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003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</a:rPr>
                        <a:t>Итого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</a:rPr>
                        <a:t>66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</a:rPr>
                        <a:t>880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53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Рейтинг ОУ по среднему  баллу  по биологии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28117" y="196219"/>
            <a:ext cx="5199735" cy="705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964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Количество неудовлетворительных оценок  Г(И)А химия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2584194"/>
              </p:ext>
            </p:extLst>
          </p:nvPr>
        </p:nvGraphicFramePr>
        <p:xfrm>
          <a:off x="1533207" y="1916832"/>
          <a:ext cx="6077585" cy="2220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795"/>
                <a:gridCol w="3532505"/>
                <a:gridCol w="2026285"/>
              </a:tblGrid>
              <a:tr h="7402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№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Наименование ОУ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Количество «2»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402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ГБОУ СОШ </a:t>
                      </a:r>
                      <a:r>
                        <a:rPr lang="ru-RU" sz="16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с.Подбельск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402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Итого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3525" y="3589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1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Рейтинг ОУ по  среднему баллу по химии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264696" cy="487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06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Количество неудовлетворительных оценок  Г(И)А географии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608522"/>
              </p:ext>
            </p:extLst>
          </p:nvPr>
        </p:nvGraphicFramePr>
        <p:xfrm>
          <a:off x="971600" y="1340768"/>
          <a:ext cx="6696744" cy="3600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648"/>
                <a:gridCol w="3892382"/>
                <a:gridCol w="2232714"/>
              </a:tblGrid>
              <a:tr h="514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Наименование ОУ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Количество «2»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4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ГБОУ СОШ №3 г.Похвистнево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4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ГБОУ СОШ с.Исаклы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4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ГБОУ СОШ </a:t>
                      </a:r>
                      <a:r>
                        <a:rPr lang="ru-RU" sz="1800" b="1" dirty="0" err="1">
                          <a:effectLst/>
                        </a:rPr>
                        <a:t>с.Подбельск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4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ГБОУ СОШ №2 ж.-д.ст.Клявлино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4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ГБОУ СОШ с. Старый Маклауш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4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Итого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7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36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Рейтинг ГБОУ по среднему баллу по географии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48213"/>
            <a:ext cx="6768751" cy="531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9303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Рейтинг ГБОУ по среднему баллу Г(И)А 9 класс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информатика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и ИКТ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120680" cy="4960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5585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Количество неудовлетворительных оценок  Г(И)А литература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282934"/>
              </p:ext>
            </p:extLst>
          </p:nvPr>
        </p:nvGraphicFramePr>
        <p:xfrm>
          <a:off x="1533207" y="2492895"/>
          <a:ext cx="6077585" cy="15531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795"/>
                <a:gridCol w="3532505"/>
                <a:gridCol w="2026285"/>
              </a:tblGrid>
              <a:tr h="7765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№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Наименование ОУ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Количество «2»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765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ГБОУ СОШ с. Камышла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3525" y="3679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8668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Рейтинг ГБОУ по среднему баллу по литературе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39472"/>
            <a:ext cx="5544616" cy="462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3397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Рейтинг ГБОУ по среднему баллу по  английскому языку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94157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6397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578134"/>
              </p:ext>
            </p:extLst>
          </p:nvPr>
        </p:nvGraphicFramePr>
        <p:xfrm>
          <a:off x="827584" y="476672"/>
          <a:ext cx="7704855" cy="630965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44661"/>
                <a:gridCol w="1134051"/>
                <a:gridCol w="1030757"/>
                <a:gridCol w="1030757"/>
                <a:gridCol w="1031484"/>
                <a:gridCol w="1030757"/>
                <a:gridCol w="1002388"/>
              </a:tblGrid>
              <a:tr h="1662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Предмет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Число обучающихся, имеющих за год по данному предмету «5»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Подтвердили свою оценку на экзамене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2013г.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(в %)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Подтвердили свою оценку на экзамене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2012г.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(в %)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Подтвердили свою оценку на экзамене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 2011г.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(в %)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Число обучающихся, имеющих за год по данному предмету «4»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 2013г.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Ухудшили результат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(в %)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  <a:tr h="348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математика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101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86,1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78,6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83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284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4,8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  <a:tr h="348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русский язык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84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84,5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83,8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78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361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  <a:tr h="348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биология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27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29,7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3,2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48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81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19,8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  <a:tr h="348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история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62,5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25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  <a:tr h="348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химия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19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78,9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45,8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26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23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  <a:tr h="348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обществознание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67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74,6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57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160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  <a:tr h="348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география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16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68,8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62,5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18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75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  <a:tr h="348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физика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35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77,1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17,8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82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71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12,7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  <a:tr h="348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литература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60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    46,2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  <a:tr h="465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иностранный язык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25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  <a:tr h="348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ИКТ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77,8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5,9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03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549560"/>
              </p:ext>
            </p:extLst>
          </p:nvPr>
        </p:nvGraphicFramePr>
        <p:xfrm>
          <a:off x="611562" y="1196753"/>
          <a:ext cx="7992888" cy="5400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12381"/>
                <a:gridCol w="1103999"/>
                <a:gridCol w="1320591"/>
                <a:gridCol w="1320591"/>
                <a:gridCol w="1320591"/>
                <a:gridCol w="994144"/>
                <a:gridCol w="1320591"/>
              </a:tblGrid>
              <a:tr h="274712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обучающихся IX классов (всего)                         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83920" algn="l"/>
                        </a:tabLst>
                      </a:pPr>
                      <a:r>
                        <a:rPr lang="ru-RU" sz="1400" dirty="0">
                          <a:effectLst/>
                        </a:rPr>
                        <a:t>Количество обучающихся,                        не допущенных                   к государственной (итоговой) аттестации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обучающихся, пропустивших государственную (итоговую) аттестацию              в мае - июне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обучающихся, получивших аттестаты     об основном общем образовании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 них получили аттестаты               об основном общем образовании            с отличием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обучающихся,        получивших справки об обучении в образовательном учреждении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2726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>
                          <a:effectLst/>
                        </a:rPr>
                        <a:t>2010г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1099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1089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46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2726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>
                          <a:effectLst/>
                        </a:rPr>
                        <a:t>2011г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83920" algn="l"/>
                        </a:tabLs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83920" algn="l"/>
                        </a:tabLst>
                      </a:pPr>
                      <a:r>
                        <a:rPr lang="ru-RU" sz="1600" b="1">
                          <a:effectLst/>
                        </a:rPr>
                        <a:t>999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7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987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46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9947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>
                          <a:effectLst/>
                        </a:rPr>
                        <a:t>2012г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83920" algn="l"/>
                        </a:tabLst>
                      </a:pPr>
                      <a:r>
                        <a:rPr lang="ru-RU" sz="1600" b="1">
                          <a:effectLst/>
                        </a:rPr>
                        <a:t>936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17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916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22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9947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>
                          <a:effectLst/>
                        </a:rPr>
                        <a:t>2013г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83920" algn="l"/>
                        </a:tabLst>
                      </a:pPr>
                      <a:r>
                        <a:rPr lang="ru-RU" sz="1600" b="1">
                          <a:effectLst/>
                        </a:rPr>
                        <a:t>999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8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991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27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8001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Процентное  соотношение учащихся, подтвердивших годовую оценку по предметам,  в сравнении за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2001,2012 и 2013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гг.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07986"/>
            <a:ext cx="7128792" cy="556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18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Сведения о  количестве неудовлетворительных оценок по ОУ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592251"/>
              </p:ext>
            </p:extLst>
          </p:nvPr>
        </p:nvGraphicFramePr>
        <p:xfrm>
          <a:off x="1763686" y="764704"/>
          <a:ext cx="5256588" cy="5688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197"/>
                <a:gridCol w="2355142"/>
                <a:gridCol w="327777"/>
                <a:gridCol w="303499"/>
                <a:gridCol w="279219"/>
                <a:gridCol w="303499"/>
                <a:gridCol w="254939"/>
                <a:gridCol w="254939"/>
                <a:gridCol w="267079"/>
                <a:gridCol w="242799"/>
                <a:gridCol w="303499"/>
              </a:tblGrid>
              <a:tr h="1097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Предмет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vert="vert27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Русский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vert="vert27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vert="vert27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Химия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vert="vert27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История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vert="vert27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Обществознание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vert="vert27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vert="vert27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литература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vert="vert27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 по ГБОУ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vert="vert270" anchor="b"/>
                </a:tc>
              </a:tr>
              <a:tr h="285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Наименование  учреждения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ctr"/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Количество "2"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ГБОУ СОШ № 1 города Похвистнево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</a:tr>
              <a:tr h="3708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ГБОУ СОШ № 3 города Похвистнево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</a:tr>
              <a:tr h="3708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ГБОУ СОШ № 4 города Похвистнево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</a:tr>
              <a:tr h="193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ГБОУ СОШ с. Исаклы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</a:tr>
              <a:tr h="3708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ГБОУ СОШ с. Большое Микушкино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</a:tr>
              <a:tr h="2168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ГБОУ СОШ с. Новое Якушкино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</a:tr>
              <a:tr h="214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ГБОУ СОШ с. Русский Байтуган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</a:tr>
              <a:tr h="193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ГБОУ СОШ с. Камышла  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</a:tr>
              <a:tr h="3708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ГБОУ СОШ № 2  ж.-д. ст. Клявлино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</a:tr>
              <a:tr h="213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ГБОУ СОШ с. Старый Маклауш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</a:tr>
              <a:tr h="197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ГБОУ ООШ с. Красные Ключи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</a:tr>
              <a:tr h="193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ГБОУ СОШ с. Кротково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</a:tr>
              <a:tr h="193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ГБОУ СОШ с. Подбельск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</a:tr>
              <a:tr h="193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ГБОУ СОШ с. Рысайкино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</a:tr>
              <a:tr h="193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ГБОУ СОШ с. Савруха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</a:tr>
              <a:tr h="255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ГБОУ СОШ с. Старый Аманак 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</a:tr>
              <a:tr h="193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ГБОУ ООШ с. Стюхино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64" marR="44264" marT="0" marB="0" anchor="b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97175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5736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Высший балл по предметам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581352"/>
              </p:ext>
            </p:extLst>
          </p:nvPr>
        </p:nvGraphicFramePr>
        <p:xfrm>
          <a:off x="1979712" y="1052736"/>
          <a:ext cx="5328592" cy="5213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3649"/>
                <a:gridCol w="1912059"/>
                <a:gridCol w="1592884"/>
              </a:tblGrid>
              <a:tr h="7528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Предмет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744" marR="6574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учащихся, получивших высший балл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744" marR="6574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 % отношении к общему кол-ву детей, сдававших экзаменов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744" marR="65744" marT="0" marB="0" anchor="b"/>
                </a:tc>
              </a:tr>
              <a:tr h="382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 (34)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744" marR="65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744" marR="65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0,5</a:t>
                      </a:r>
                      <a:endParaRPr lang="ru-RU" sz="14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744" marR="65744" marT="0" marB="0" anchor="ctr"/>
                </a:tc>
              </a:tr>
              <a:tr h="410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 (42)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744" marR="65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63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744" marR="65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7,2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744" marR="65744" marT="0" marB="0" anchor="ctr"/>
                </a:tc>
              </a:tr>
              <a:tr h="410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Физика (36)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744" marR="65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744" marR="65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1,6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744" marR="65744" marT="0" marB="0" anchor="ctr"/>
                </a:tc>
              </a:tr>
              <a:tr h="321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ИН.язык (70)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744" marR="65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744" marR="65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744" marR="65744" marT="0" marB="0" anchor="ctr"/>
                </a:tc>
              </a:tr>
              <a:tr h="3752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ИКТ (22)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744" marR="65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14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744" marR="65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15,2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744" marR="65744" marT="0" marB="0" anchor="ctr"/>
                </a:tc>
              </a:tr>
              <a:tr h="410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Биология (40)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744" marR="65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4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744" marR="65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2,6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744" marR="65744" marT="0" marB="0" anchor="ctr"/>
                </a:tc>
              </a:tr>
              <a:tr h="410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История (44)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744" marR="65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744" marR="65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744" marR="65744" marT="0" marB="0" anchor="ctr"/>
                </a:tc>
              </a:tr>
              <a:tr h="410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Литература (23)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744" marR="65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744" marR="65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744" marR="65744" marT="0" marB="0" anchor="ctr"/>
                </a:tc>
              </a:tr>
              <a:tr h="410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Химия (33)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744" marR="65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4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744" marR="65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0,5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744" marR="65744" marT="0" marB="0" anchor="ctr"/>
                </a:tc>
              </a:tr>
              <a:tr h="410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География (33)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744" marR="65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14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744" marR="65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4,8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744" marR="65744" marT="0" marB="0" anchor="ctr"/>
                </a:tc>
              </a:tr>
              <a:tr h="410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Обществознание (40)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744" marR="65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35</a:t>
                      </a:r>
                      <a:endParaRPr lang="ru-RU" sz="14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744" marR="65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11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744" marR="6574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8818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ДОСКА ПОЧЁТА ШКОЛ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750865"/>
              </p:ext>
            </p:extLst>
          </p:nvPr>
        </p:nvGraphicFramePr>
        <p:xfrm>
          <a:off x="1835696" y="908720"/>
          <a:ext cx="5256583" cy="5616624"/>
        </p:xfrm>
        <a:graphic>
          <a:graphicData uri="http://schemas.openxmlformats.org/drawingml/2006/table">
            <a:tbl>
              <a:tblPr firstRow="1" firstCol="1" bandRow="1"/>
              <a:tblGrid>
                <a:gridCol w="1322932"/>
                <a:gridCol w="1269651"/>
                <a:gridCol w="1212970"/>
                <a:gridCol w="1451030"/>
              </a:tblGrid>
              <a:tr h="268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ГБОУ лицей (экономический) с.Исаклы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ГБОУ с.Новое Якушкино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ГБОУ Гимназия №1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462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русский язык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ГБОУ СОШ с.Млое Ибряйкино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ГБОУ СОШ с.Старый Аманак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ГБОУ лицей (экономический) с.Исаклы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462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обществознание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ГБОУ лицей (экономический) с.Исаклы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ГБОУ СОШ с.Алькино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ГБОУ СОШ с.Новое Усманово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физика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ГБОУ лицей (экономический) с.Исаклы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ГБОУ СОШ с.Исаклы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ГБОУ СОШ с.Новое Якушкино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709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история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ГБОУ СОШ с.Старый Аманак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ГБОУ СОШ с.Староганькино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ГБОУ СОШ с.Савруха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ГБОУ СОШ с.Исаклы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ГБОУ лицей (экономический) с.Исаклы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ГБОУ Гимназия №1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63542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химия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ГБОУ СОШ №1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ГБОУ СОШ с.Новое Ганькино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ГБОУ СОШ с.Старое Ермаково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42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ГБОУ СОШ №3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ГБОУ Гимназия №1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542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ГБОУ СОШ с.Рысайкино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09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ГБОУ СОШ с.Старый Аманак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ГБОУ СОШ №2  с.Клявлино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ГБОУ СОШ №7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информатика и ИКТ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ГБОУ лицей (экономический) с.Исаклы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ГБОУ СОШ с.Камышла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ГБОУ СОШ с.Чёрный Ключ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5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литература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ГБОУ лицей (экономический) с.Исаклы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ГБОУ СОШ с.Исаклы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ГБОУ СОШ №1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945" marR="4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5376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Статистика по апелляциям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870762" y="1600199"/>
          <a:ext cx="5402475" cy="4525965"/>
        </p:xfrm>
        <a:graphic>
          <a:graphicData uri="http://schemas.openxmlformats.org/drawingml/2006/table">
            <a:tbl>
              <a:tblPr/>
              <a:tblGrid>
                <a:gridCol w="3246430"/>
                <a:gridCol w="2156045"/>
              </a:tblGrid>
              <a:tr h="3782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 подано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72" marR="9272" marT="927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72" marR="9272" marT="927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782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из них: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72" marR="9272" marT="927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72" marR="9272" marT="927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782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Обществознание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72" marR="9272" marT="927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72" marR="9272" marT="927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782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Английский язык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72" marR="9272" marT="927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72" marR="9272" marT="927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782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Математика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72" marR="9272" marT="927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72" marR="9272" marT="927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782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Русский язык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72" marR="9272" marT="927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72" marR="9272" marT="927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782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Отклонено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72" marR="9272" marT="927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72" marR="9272" marT="927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7572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Повысили баллы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72" marR="9272" marT="927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72" marR="9272" marT="927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634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Понизили баллы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72" marR="9272" marT="927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72" marR="9272" marT="927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7572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Оценку повысили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72" marR="9272" marT="927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72" marR="9272" marT="927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051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Количество обучающихся, прошедших Г(И)А по предметам по выбору в новой форме  (биология, история, обществознание, химия, география, физика)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869552"/>
              </p:ext>
            </p:extLst>
          </p:nvPr>
        </p:nvGraphicFramePr>
        <p:xfrm>
          <a:off x="968057" y="1700804"/>
          <a:ext cx="7420369" cy="46432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2426"/>
                <a:gridCol w="1217879"/>
                <a:gridCol w="491470"/>
                <a:gridCol w="483226"/>
                <a:gridCol w="592270"/>
                <a:gridCol w="580688"/>
                <a:gridCol w="792088"/>
                <a:gridCol w="648072"/>
                <a:gridCol w="648072"/>
                <a:gridCol w="648072"/>
                <a:gridCol w="936106"/>
              </a:tblGrid>
              <a:tr h="280946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Территория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выпускников 9-х классов, 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участвующих </a:t>
                      </a:r>
                      <a:r>
                        <a:rPr lang="ru-RU" sz="1400" dirty="0">
                          <a:effectLst/>
                        </a:rPr>
                        <a:t>в Г(И)А по </a:t>
                      </a:r>
                      <a:r>
                        <a:rPr lang="ru-RU" sz="1400" dirty="0" smtClean="0">
                          <a:effectLst/>
                        </a:rPr>
                        <a:t>предметам по выбору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6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биологии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английский язык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физике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химии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географии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истории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обществознанию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литературе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ИКТ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</a:tr>
              <a:tr h="2809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г.Похвистнево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32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53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14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99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42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93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Исаклинский р-он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58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19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38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48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93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Камышлинский р-он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12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93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Клявлинский р-он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25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19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13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37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8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65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16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93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Похвистневский р-он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34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26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38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92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09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156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123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46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144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19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316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66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764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Общественные наблюдатели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035298"/>
              </p:ext>
            </p:extLst>
          </p:nvPr>
        </p:nvGraphicFramePr>
        <p:xfrm>
          <a:off x="755573" y="1268760"/>
          <a:ext cx="7416826" cy="5229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1312"/>
                <a:gridCol w="736428"/>
                <a:gridCol w="736428"/>
                <a:gridCol w="668376"/>
                <a:gridCol w="768094"/>
                <a:gridCol w="768094"/>
                <a:gridCol w="768094"/>
              </a:tblGrid>
              <a:tr h="48943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Категории общественных наблюдателей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(чел.)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Количество поступившей информации о нарушениях (ед.)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Нарушения, рассмотренные РЭК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Всего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Этап проведения государственной (итоговой) аттестации в новой форме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Участие в работе конфликтной комиссии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(ед.)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Принятые решения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</a:tr>
              <a:tr h="166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b"/>
                </a:tc>
              </a:tr>
              <a:tr h="4432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Родители (законные представители) участников государственной (итоговой) аттестации в новой форме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</a:tr>
              <a:tr h="3139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Представители общественных объединений и организаций, в том числе: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</a:tr>
              <a:tr h="295508">
                <a:tc>
                  <a:txBody>
                    <a:bodyPr/>
                    <a:lstStyle/>
                    <a:p>
                      <a:pPr indent="25400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управляющих советов образовательных учреждений;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</a:tr>
              <a:tr h="295508">
                <a:tc>
                  <a:txBody>
                    <a:bodyPr/>
                    <a:lstStyle/>
                    <a:p>
                      <a:pPr indent="25400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школьных советов общеобразовательных учреждений;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</a:tr>
              <a:tr h="7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Представители органов исполнительной власти субъекта Российской Федерации и органов местного самоуправления (за исключением органов, осуществляющих управление в сфере образования)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</a:tr>
              <a:tr h="156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Частные лица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</a:tr>
              <a:tr h="1662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Другие категории (указать категории)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b"/>
                </a:tc>
              </a:tr>
              <a:tr h="166223">
                <a:tc>
                  <a:txBody>
                    <a:bodyPr/>
                    <a:lstStyle/>
                    <a:p>
                      <a:pPr indent="127000"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ВСЕГО: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952" marR="61952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890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Количество обучающихся (в процентах),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 не преодолевших минимальный порог в 2013г. в сравнении с 3-мя предыдущими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911328"/>
              </p:ext>
            </p:extLst>
          </p:nvPr>
        </p:nvGraphicFramePr>
        <p:xfrm>
          <a:off x="899592" y="1772816"/>
          <a:ext cx="7488831" cy="43924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59646"/>
                <a:gridCol w="1473225"/>
                <a:gridCol w="1473225"/>
                <a:gridCol w="1359334"/>
                <a:gridCol w="1223401"/>
              </a:tblGrid>
              <a:tr h="3660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Предмет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2010г.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2011г.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2012г.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2013г.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60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9,5%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4,2%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6,2%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1,3%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60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2,7%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2%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0,4%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0,1%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60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Биология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0,7%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7,8%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3,8%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60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Химия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1,9%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2,9%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2,2%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60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История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4,8%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12,5%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5,3%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60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Обществознание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0,4%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0,4%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17%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5,4%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60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Физика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3,6%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60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География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1,1%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9,2%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11%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4,9%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60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Литература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12,5%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60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ИКТ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60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Иностранный язык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40%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411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Средние показатели по округу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итогам Г(И)А в 2013г. в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 сравнении 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с областными показателями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809" y="1124744"/>
            <a:ext cx="5152381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34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8680"/>
            <a:ext cx="5214079" cy="593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1755</Words>
  <Application>Microsoft Office PowerPoint</Application>
  <PresentationFormat>Экран (4:3)</PresentationFormat>
  <Paragraphs>1068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ИТОГИ  государственной (итоговой) аттестации обучающихся 9-х классов образовательных учреждений  Северо-Восточного образовательного округа,  освоивших образовательные программы основного общего образования по русскому языку, математике и предметам по выбору в 2013г.  </vt:lpstr>
      <vt:lpstr>Тренировочное тестирование</vt:lpstr>
      <vt:lpstr>Количество участников государственной (итоговой) аттестации выпускников IX классов общеобразовательных учреждений  Северо-Восточного округа </vt:lpstr>
      <vt:lpstr>Презентация PowerPoint</vt:lpstr>
      <vt:lpstr>Количество обучающихся, прошедших Г(И)А по предметам по выбору в новой форме  (биология, история, обществознание, химия, география, физика) </vt:lpstr>
      <vt:lpstr>Общественные наблюдатели</vt:lpstr>
      <vt:lpstr>Количество обучающихся (в процентах),   не преодолевших минимальный порог в 2013г. в сравнении с 3-мя предыдущими </vt:lpstr>
      <vt:lpstr>  Средние показатели по округу по итогам Г(И)А в 2013г. в сравнении  с областными показателями </vt:lpstr>
      <vt:lpstr>Презентация PowerPoint</vt:lpstr>
      <vt:lpstr>Сравнение среднего балла по годам</vt:lpstr>
      <vt:lpstr>Презентация PowerPoint</vt:lpstr>
      <vt:lpstr>Количество неудовлетворительных оценок  Г(И)А математика  </vt:lpstr>
      <vt:lpstr>Средний балл по математике в сравнении по ТО в 2013г. </vt:lpstr>
      <vt:lpstr>Результаты по математике по ТО в сравнении за 3 года </vt:lpstr>
      <vt:lpstr>Презентация PowerPoint</vt:lpstr>
      <vt:lpstr>Количество неудовлетворительных оценок  Г(И)А русский язык  </vt:lpstr>
      <vt:lpstr>Средний балл по русскому языку в сравнении по ТО в 2013г. </vt:lpstr>
      <vt:lpstr>Результаты по русскому языку по ТО в сравнении за 3 года </vt:lpstr>
      <vt:lpstr>Рейтинг школ по среднему баллу по русскому языку   </vt:lpstr>
      <vt:lpstr>Презентация PowerPoint</vt:lpstr>
      <vt:lpstr>Презентация PowerPoint</vt:lpstr>
      <vt:lpstr>Презентация PowerPoint</vt:lpstr>
      <vt:lpstr>  Процент предметов,  от количества выбранных ОУ, по которым школы показали результат выше областного </vt:lpstr>
      <vt:lpstr>Количество неудовлетворительных оценок  Г(И)А обществознание </vt:lpstr>
      <vt:lpstr>Рейтинг школ по среднему баллу по обществознанию </vt:lpstr>
      <vt:lpstr>Рейтинг школ по среднему баллу по физике </vt:lpstr>
      <vt:lpstr>Количество неудовлетворительных оценок  Г(И)А  по истории </vt:lpstr>
      <vt:lpstr>Рейтинг школ по среднему баллу по истории</vt:lpstr>
      <vt:lpstr>Количество неудовлетворительных оценок  Г(И)А биология </vt:lpstr>
      <vt:lpstr>Рейтинг ОУ по среднему  баллу  по биологии </vt:lpstr>
      <vt:lpstr>  Количество неудовлетворительных оценок  Г(И)А химия </vt:lpstr>
      <vt:lpstr>Рейтинг ОУ по  среднему баллу по химии </vt:lpstr>
      <vt:lpstr>Количество неудовлетворительных оценок  Г(И)А географии   </vt:lpstr>
      <vt:lpstr>Рейтинг ГБОУ по среднему баллу по географии </vt:lpstr>
      <vt:lpstr>Рейтинг ГБОУ по среднему баллу Г(И)А 9 класс  информатика и ИКТ </vt:lpstr>
      <vt:lpstr>Количество неудовлетворительных оценок  Г(И)А литература  </vt:lpstr>
      <vt:lpstr>Рейтинг ГБОУ по среднему баллу по литературе </vt:lpstr>
      <vt:lpstr>  Рейтинг ГБОУ по среднему баллу по  английскому языку </vt:lpstr>
      <vt:lpstr>Презентация PowerPoint</vt:lpstr>
      <vt:lpstr>Процентное  соотношение учащихся, подтвердивших годовую оценку по предметам,  в сравнении за 2001,2012 и 2013 гг. </vt:lpstr>
      <vt:lpstr>Сведения о  количестве неудовлетворительных оценок по ОУ </vt:lpstr>
      <vt:lpstr>Высший балл по предметам</vt:lpstr>
      <vt:lpstr>ДОСКА ПОЧЁТА ШКОЛ </vt:lpstr>
      <vt:lpstr>Статистика по апелляциям</vt:lpstr>
    </vt:vector>
  </TitlesOfParts>
  <Company>Ресурсный центр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 государственной (итоговой) аттестации обучающихся 9-х классов образовательных учреждений  Северо-Восточного образовательного округа,  освоивших образовательные программы основного общего образования по русскому языку, математике и предметам по выбору в 2013г.  </dc:title>
  <dc:creator>Дуняшина</dc:creator>
  <cp:lastModifiedBy>Дуняшина</cp:lastModifiedBy>
  <cp:revision>25</cp:revision>
  <dcterms:created xsi:type="dcterms:W3CDTF">2013-09-11T09:48:12Z</dcterms:created>
  <dcterms:modified xsi:type="dcterms:W3CDTF">2013-09-12T14:29:14Z</dcterms:modified>
</cp:coreProperties>
</file>